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5"/>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7" r:id="rId41"/>
    <p:sldId id="296" r:id="rId42"/>
    <p:sldId id="298" r:id="rId43"/>
    <p:sldId id="295" r:id="rId44"/>
  </p:sldIdLst>
  <p:sldSz cx="9144000" cy="5143500" type="screen16x9"/>
  <p:notesSz cx="6858000" cy="9144000"/>
  <p:embeddedFontLst>
    <p:embeddedFont>
      <p:font typeface="Comfortaa" panose="020B0604020202020204" charset="0"/>
      <p:regular r:id="rId46"/>
      <p:bold r:id="rId47"/>
    </p:embeddedFont>
    <p:embeddedFont>
      <p:font typeface="Corbel" panose="020B0503020204020204" pitchFamily="34" charset="0"/>
      <p:regular r:id="rId48"/>
      <p:bold r:id="rId49"/>
      <p:italic r:id="rId50"/>
      <p:boldItalic r:id="rId51"/>
    </p:embeddedFont>
    <p:embeddedFont>
      <p:font typeface="Oxygen" panose="02000503000000000000" pitchFamily="2" charset="0"/>
      <p:regular r:id="rId52"/>
      <p:bold r:id="rId53"/>
    </p:embeddedFont>
    <p:embeddedFont>
      <p:font typeface="Roboto" panose="02000000000000000000" pitchFamily="2" charset="0"/>
      <p:regular r:id="rId54"/>
      <p:bold r:id="rId55"/>
      <p:italic r:id="rId56"/>
      <p:boldItalic r:id="rId57"/>
    </p:embeddedFont>
    <p:embeddedFont>
      <p:font typeface="Staatliches" pitchFamily="2"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E87CD-7F21-4DDD-83CF-03D6CEED0C8D}" v="723" dt="2023-11-01T16:39:22.700"/>
    <p1510:client id="{C1C10847-B996-A9E7-7614-1C14787CA93B}" v="2" dt="2023-11-06T20:05:10.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55" autoAdjust="0"/>
  </p:normalViewPr>
  <p:slideViewPr>
    <p:cSldViewPr snapToGrid="0">
      <p:cViewPr varScale="1">
        <p:scale>
          <a:sx n="126" d="100"/>
          <a:sy n="126" d="100"/>
        </p:scale>
        <p:origin x="119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sa.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basics/costs/medicare-costs/avoid-penaltie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edicare.gov/basics/costs/help/drug-cost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sa.gov/medicare/mediinfo.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ms.gov/outreach-and-education/american-indian-alaska-native/aia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youtu.be/I2EnR88gIZM?feature=shared" TargetMode="External"/><Relationship Id="rId4" Type="http://schemas.openxmlformats.org/officeDocument/2006/relationships/hyperlink" Target="https://www.cms.gov/training-education/look-up-topics/american-indian-alaska-native-center"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sa.gov/pubs/EN-05-10043.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lan-compare/#/coverage-options?year=2023&amp;lang=e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qin.us14.list-manage.com/track/click?u=bcb2517ddbb0d4ba3a6ead088&amp;id=6854e85f2c&amp;e=0adf041753"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cms.gov/about-cms/cms-office-minority-health/health-equity-programs-and-healthcare-resources-cms/coverage-care" TargetMode="External"/><Relationship Id="rId4" Type="http://schemas.openxmlformats.org/officeDocument/2006/relationships/hyperlink" Target="https://hqin.us14.list-manage.com/track/click?u=bcb2517ddbb0d4ba3a6ead088&amp;id=77f0440a14&amp;e=0adf041753"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lick.connect.hhs.gov/?qs=bb273ab5396554025dbe94ae41c5477ab349066b7dca95e5b322b81c79545c82377d7199f8f01993639695972258694f3268b7b24ab6254065f895ff01f1d184"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medicaid.gov/sites/default/files/2023-08/faith-based-toolkit.pdf" TargetMode="External"/><Relationship Id="rId4" Type="http://schemas.openxmlformats.org/officeDocument/2006/relationships/hyperlink" Target="https://click.connect.hhs.gov/?qs=bb273ab539655402b42ac0912b2b38da63a4ee88791fdbe1a3751814c74f0b4939efb1478948d0bbc5523567ee5b29d2e1ac67708a1bba5bf02b7b67e2170d98"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pagetoday.com/special-reports/exclusives/106338?xid=nl_mpt_DHE_2023-09-14&amp;eun=g1693642d0r&amp;utm_source=Sailthru&amp;utm_medium=email&amp;utm_campaign=Daily%20Headlines%20Evening%202023-09-14&amp;utm_term=NL_Daily_DHE_dual-gmail-definit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urveymonkey.com/r/MYSSX6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medicaid.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7a671e476d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7a671e476d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7b9eb98d4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7b9eb98d4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Although the Centers for Medicare &amp; Medicaid Services (CMS) is the agency in charge of the Medicare program, Social Security processes your application for *Original Medicare (Part A and Part B)*. Social Security provides general information about the Medicare program and can help you get a replacement Medicare card. Notify us timely of address changes, name changes, and deaths.</a:t>
            </a:r>
            <a:endParaRPr/>
          </a:p>
          <a:p>
            <a:pPr marL="0" lvl="0" indent="0" algn="l" rtl="0">
              <a:spcBef>
                <a:spcPts val="0"/>
              </a:spcBef>
              <a:spcAft>
                <a:spcPts val="0"/>
              </a:spcAft>
              <a:buNone/>
            </a:pPr>
            <a:endParaRPr/>
          </a:p>
          <a:p>
            <a:pPr marL="0" indent="0">
              <a:buNone/>
            </a:pPr>
            <a:r>
              <a:rPr lang="en"/>
              <a:t>Citation:</a:t>
            </a:r>
            <a:r>
              <a:rPr lang="en">
                <a:solidFill>
                  <a:schemeClr val="dk1"/>
                </a:solidFill>
                <a:sym typeface="Times New Roman"/>
              </a:rPr>
              <a:t>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 </a:t>
            </a:r>
            <a:endParaRPr lang="en" sz="800">
              <a:solidFill>
                <a:schemeClr val="dk1"/>
              </a:solidFill>
              <a:latin typeface="Times New Roman"/>
              <a:ea typeface="Times New Roman"/>
              <a:cs typeface="Times New Roman"/>
            </a:endParaRPr>
          </a:p>
          <a:p>
            <a:pPr marL="0" lvl="0" indent="0" algn="l">
              <a:spcBef>
                <a:spcPts val="0"/>
              </a:spcBef>
              <a:spcAft>
                <a:spcPts val="0"/>
              </a:spcAft>
              <a:buNone/>
            </a:pPr>
            <a:endParaRPr lang="en" sz="800">
              <a:solidFill>
                <a:schemeClr val="dk1"/>
              </a:solidFill>
              <a:latin typeface="Times New Roman"/>
              <a:ea typeface="Times New Roman"/>
              <a:cs typeface="Times New Roman"/>
            </a:endParaRPr>
          </a:p>
          <a:p>
            <a:pPr marL="0" lvl="0" indent="0" algn="l">
              <a:spcBef>
                <a:spcPts val="0"/>
              </a:spcBef>
              <a:spcAft>
                <a:spcPts val="0"/>
              </a:spcAft>
              <a:buNone/>
            </a:pPr>
            <a:endParaRPr lang="en" sz="800">
              <a:solidFill>
                <a:schemeClr val="dk1"/>
              </a:solidFill>
              <a:latin typeface="Times New Roman"/>
              <a:cs typeface="Times New Roman"/>
            </a:endParaRPr>
          </a:p>
          <a:p>
            <a:pPr marL="0" lvl="0" indent="0" algn="l">
              <a:spcBef>
                <a:spcPts val="0"/>
              </a:spcBef>
              <a:spcAft>
                <a:spcPts val="0"/>
              </a:spcAft>
              <a:buNone/>
            </a:pPr>
            <a:endParaRPr lang="en" sz="800">
              <a:latin typeface="Times New Roman"/>
              <a:cs typeface="Times New Roman"/>
            </a:endParaRPr>
          </a:p>
          <a:p>
            <a:pPr marL="0" indent="0">
              <a:buNone/>
            </a:pPr>
            <a:endParaRPr lang="en-US"/>
          </a:p>
          <a:p>
            <a:pPr marL="0" indent="0">
              <a:buNone/>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b9eb98d40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b9eb98d4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though the full retirement age for Social Security is no longer 65, you should sign up for Medicare 3 months before your 65th birthday. You can apply at </a:t>
            </a:r>
            <a:r>
              <a:rPr lang="en" u="sng">
                <a:solidFill>
                  <a:schemeClr val="hlink"/>
                </a:solidFill>
                <a:hlinkClick r:id="rId3"/>
              </a:rPr>
              <a:t>www.ssa.gov</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7b9eb98d4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7b9eb98d4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Avoid late enrollment penalties!  If you don’t enroll in a Medicare prescription drug plan when you’re first eligible, you may pay a late enrollment penalty if you join a plan later. You’ll have to pay this penalty for as long as you have Medicare prescription drug coverage. However, you won’t pay a penalty if you 7 have Extra Help (see the “Extra Help” section below), or another creditable prescription drug plan. To be creditable, the coverage must pay, on average, at least as much as Medicare’s standard prescription coverage.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u="sng">
                <a:solidFill>
                  <a:schemeClr val="hlink"/>
                </a:solidFill>
                <a:hlinkClick r:id="rId3"/>
              </a:rPr>
              <a:t>https://www.medicare.gov/basics/costs/medicare-costs/avoid-penalties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r>
              <a:rPr lang="en" sz="900"/>
              <a:t>PART A</a:t>
            </a:r>
            <a:endParaRPr sz="900"/>
          </a:p>
          <a:p>
            <a:pPr marL="457200" lvl="0" indent="-285750" algn="l" rtl="0">
              <a:spcBef>
                <a:spcPts val="0"/>
              </a:spcBef>
              <a:spcAft>
                <a:spcPts val="0"/>
              </a:spcAft>
              <a:buSzPts val="900"/>
              <a:buChar char="●"/>
            </a:pPr>
            <a:r>
              <a:rPr lang="en" sz="900"/>
              <a:t>If you have to buy Part A, and you don’t buy it when you’re first eligible for Medicare, your monthly premium may go up 10%</a:t>
            </a:r>
            <a:endParaRPr sz="900"/>
          </a:p>
          <a:p>
            <a:pPr marL="457200" lvl="0" indent="-285750" algn="l" rtl="0">
              <a:spcBef>
                <a:spcPts val="0"/>
              </a:spcBef>
              <a:spcAft>
                <a:spcPts val="0"/>
              </a:spcAft>
              <a:buSzPts val="900"/>
              <a:buChar char="●"/>
            </a:pPr>
            <a:r>
              <a:rPr lang="en" sz="900"/>
              <a:t>You’ll have to pay the penalty for </a:t>
            </a:r>
            <a:r>
              <a:rPr lang="en" sz="900" b="1"/>
              <a:t>twice the number of years you didn’t sign up </a:t>
            </a:r>
            <a:endParaRPr sz="900" b="1"/>
          </a:p>
          <a:p>
            <a:pPr marL="0" lvl="0" indent="0" algn="l" rtl="0">
              <a:spcBef>
                <a:spcPts val="0"/>
              </a:spcBef>
              <a:spcAft>
                <a:spcPts val="0"/>
              </a:spcAft>
              <a:buNone/>
            </a:pPr>
            <a:r>
              <a:rPr lang="en" sz="900"/>
              <a:t>PART B</a:t>
            </a:r>
            <a:endParaRPr sz="900"/>
          </a:p>
          <a:p>
            <a:pPr marL="457200" lvl="0" indent="-285750" algn="l" rtl="0">
              <a:spcBef>
                <a:spcPts val="0"/>
              </a:spcBef>
              <a:spcAft>
                <a:spcPts val="0"/>
              </a:spcAft>
              <a:buSzPts val="900"/>
              <a:buChar char="●"/>
            </a:pPr>
            <a:r>
              <a:rPr lang="en" sz="900"/>
              <a:t>You’ll pay an extra 10% for each year you could have signed up for Part B, but didn’t </a:t>
            </a:r>
            <a:endParaRPr sz="900"/>
          </a:p>
          <a:p>
            <a:pPr marL="457200" lvl="0" indent="-285750" algn="l" rtl="0">
              <a:spcBef>
                <a:spcPts val="0"/>
              </a:spcBef>
              <a:spcAft>
                <a:spcPts val="0"/>
              </a:spcAft>
              <a:buSzPts val="900"/>
              <a:buChar char="●"/>
            </a:pPr>
            <a:r>
              <a:rPr lang="en" sz="900"/>
              <a:t>You may also pay a higher premium depending on your income </a:t>
            </a:r>
            <a:endParaRPr sz="900"/>
          </a:p>
          <a:p>
            <a:pPr marL="0" lvl="0" indent="0" algn="l" rtl="0">
              <a:spcBef>
                <a:spcPts val="0"/>
              </a:spcBef>
              <a:spcAft>
                <a:spcPts val="0"/>
              </a:spcAft>
              <a:buNone/>
            </a:pPr>
            <a:r>
              <a:rPr lang="en" sz="900"/>
              <a:t>PART D</a:t>
            </a:r>
            <a:endParaRPr sz="900"/>
          </a:p>
          <a:p>
            <a:pPr marL="457200" lvl="0" indent="-285750" algn="l" rtl="0">
              <a:lnSpc>
                <a:spcPct val="115000"/>
              </a:lnSpc>
              <a:spcBef>
                <a:spcPts val="1200"/>
              </a:spcBef>
              <a:spcAft>
                <a:spcPts val="0"/>
              </a:spcAft>
              <a:buClr>
                <a:srgbClr val="404040"/>
              </a:buClr>
              <a:buSzPts val="900"/>
              <a:buChar char="●"/>
            </a:pPr>
            <a:r>
              <a:rPr lang="en" sz="900">
                <a:solidFill>
                  <a:srgbClr val="404040"/>
                </a:solidFill>
              </a:rPr>
              <a:t>Generally, you won’t have to pay a Part D penalty if:</a:t>
            </a:r>
            <a:endParaRPr sz="900">
              <a:solidFill>
                <a:srgbClr val="404040"/>
              </a:solidFill>
            </a:endParaRPr>
          </a:p>
          <a:p>
            <a:pPr marL="914400" lvl="1" indent="-285750" algn="l" rtl="0">
              <a:lnSpc>
                <a:spcPct val="115000"/>
              </a:lnSpc>
              <a:spcBef>
                <a:spcPts val="0"/>
              </a:spcBef>
              <a:spcAft>
                <a:spcPts val="0"/>
              </a:spcAft>
              <a:buClr>
                <a:srgbClr val="404040"/>
              </a:buClr>
              <a:buSzPts val="900"/>
              <a:buChar char="○"/>
            </a:pPr>
            <a:r>
              <a:rPr lang="en" sz="900">
                <a:solidFill>
                  <a:srgbClr val="404040"/>
                </a:solidFill>
              </a:rPr>
              <a:t>You have </a:t>
            </a:r>
            <a:r>
              <a:rPr lang="en" sz="900" u="sng">
                <a:solidFill>
                  <a:srgbClr val="404040"/>
                </a:solidFill>
              </a:rPr>
              <a:t>creditable drug coverage</a:t>
            </a:r>
            <a:r>
              <a:rPr lang="en" sz="900">
                <a:solidFill>
                  <a:srgbClr val="404040"/>
                </a:solidFill>
              </a:rPr>
              <a:t> (coverage that’s similar in value to Part D) </a:t>
            </a:r>
            <a:r>
              <a:rPr lang="en" sz="900" b="1">
                <a:solidFill>
                  <a:srgbClr val="404040"/>
                </a:solidFill>
              </a:rPr>
              <a:t>OR</a:t>
            </a:r>
            <a:endParaRPr sz="900" b="1">
              <a:solidFill>
                <a:srgbClr val="404040"/>
              </a:solidFill>
            </a:endParaRPr>
          </a:p>
          <a:p>
            <a:pPr marL="914400" lvl="1" indent="-285750" algn="l" rtl="0">
              <a:lnSpc>
                <a:spcPct val="115000"/>
              </a:lnSpc>
              <a:spcBef>
                <a:spcPts val="0"/>
              </a:spcBef>
              <a:spcAft>
                <a:spcPts val="0"/>
              </a:spcAft>
              <a:buClr>
                <a:srgbClr val="404040"/>
              </a:buClr>
              <a:buSzPts val="900"/>
              <a:buChar char="○"/>
            </a:pPr>
            <a:r>
              <a:rPr lang="en" sz="900">
                <a:solidFill>
                  <a:srgbClr val="404040"/>
                </a:solidFill>
              </a:rPr>
              <a:t>You qualify for </a:t>
            </a:r>
            <a:r>
              <a:rPr lang="en" sz="900" u="sng">
                <a:solidFill>
                  <a:schemeClr val="hlink"/>
                </a:solidFill>
                <a:hlinkClick r:id="rId4"/>
              </a:rPr>
              <a:t>Extra Help</a:t>
            </a:r>
            <a:endParaRPr sz="900" u="sng">
              <a:solidFill>
                <a:schemeClr val="hlink"/>
              </a:solidFill>
            </a:endParaRPr>
          </a:p>
          <a:p>
            <a:pPr marL="457200" lvl="0" indent="-285750" algn="l" rtl="0">
              <a:lnSpc>
                <a:spcPct val="115000"/>
              </a:lnSpc>
              <a:spcBef>
                <a:spcPts val="0"/>
              </a:spcBef>
              <a:spcAft>
                <a:spcPts val="0"/>
              </a:spcAft>
              <a:buClr>
                <a:srgbClr val="404040"/>
              </a:buClr>
              <a:buSzPts val="900"/>
              <a:buChar char="●"/>
            </a:pPr>
            <a:r>
              <a:rPr lang="en" sz="900">
                <a:solidFill>
                  <a:srgbClr val="404040"/>
                </a:solidFill>
              </a:rPr>
              <a:t>You’ll pay an extra 1% for each month (that’s </a:t>
            </a:r>
            <a:r>
              <a:rPr lang="en" sz="900" b="1">
                <a:solidFill>
                  <a:srgbClr val="404040"/>
                </a:solidFill>
              </a:rPr>
              <a:t>12% a year</a:t>
            </a:r>
            <a:r>
              <a:rPr lang="en" sz="900">
                <a:solidFill>
                  <a:srgbClr val="404040"/>
                </a:solidFill>
              </a:rPr>
              <a:t>) if you:</a:t>
            </a:r>
            <a:endParaRPr sz="900">
              <a:solidFill>
                <a:srgbClr val="404040"/>
              </a:solidFill>
            </a:endParaRPr>
          </a:p>
          <a:p>
            <a:pPr marL="914400" lvl="1" indent="-285750" algn="l" rtl="0">
              <a:lnSpc>
                <a:spcPct val="115000"/>
              </a:lnSpc>
              <a:spcBef>
                <a:spcPts val="0"/>
              </a:spcBef>
              <a:spcAft>
                <a:spcPts val="0"/>
              </a:spcAft>
              <a:buClr>
                <a:srgbClr val="404040"/>
              </a:buClr>
              <a:buSzPts val="900"/>
              <a:buChar char="○"/>
            </a:pPr>
            <a:r>
              <a:rPr lang="en" sz="900">
                <a:solidFill>
                  <a:srgbClr val="404040"/>
                </a:solidFill>
              </a:rPr>
              <a:t>Don’t join a Medicare drug plan when you first get Medicare.</a:t>
            </a:r>
            <a:endParaRPr sz="900">
              <a:solidFill>
                <a:srgbClr val="404040"/>
              </a:solidFill>
            </a:endParaRPr>
          </a:p>
          <a:p>
            <a:pPr marL="914400" lvl="1" indent="-285750" algn="l" rtl="0">
              <a:lnSpc>
                <a:spcPct val="115000"/>
              </a:lnSpc>
              <a:spcBef>
                <a:spcPts val="0"/>
              </a:spcBef>
              <a:spcAft>
                <a:spcPts val="0"/>
              </a:spcAft>
              <a:buClr>
                <a:srgbClr val="404040"/>
              </a:buClr>
              <a:buSzPts val="900"/>
              <a:buChar char="○"/>
            </a:pPr>
            <a:r>
              <a:rPr lang="en" sz="900">
                <a:solidFill>
                  <a:srgbClr val="404040"/>
                </a:solidFill>
              </a:rPr>
              <a:t>Go 63 days or more without creditable drug coverage.</a:t>
            </a:r>
            <a:endParaRPr sz="900">
              <a:solidFill>
                <a:srgbClr val="404040"/>
              </a:solidFill>
            </a:endParaRPr>
          </a:p>
          <a:p>
            <a:pPr marL="457200" lvl="0" indent="-285750" algn="l" rtl="0">
              <a:lnSpc>
                <a:spcPct val="115000"/>
              </a:lnSpc>
              <a:spcBef>
                <a:spcPts val="0"/>
              </a:spcBef>
              <a:spcAft>
                <a:spcPts val="0"/>
              </a:spcAft>
              <a:buClr>
                <a:srgbClr val="404040"/>
              </a:buClr>
              <a:buSzPts val="900"/>
              <a:buChar char="●"/>
            </a:pPr>
            <a:r>
              <a:rPr lang="en" sz="900">
                <a:solidFill>
                  <a:srgbClr val="404040"/>
                </a:solidFill>
              </a:rPr>
              <a:t>You may also pay a higher premium depending on your income.</a:t>
            </a:r>
            <a:endParaRPr sz="900">
              <a:solidFill>
                <a:srgbClr val="404040"/>
              </a:solidFill>
            </a:endParaRPr>
          </a:p>
          <a:p>
            <a:pPr marL="457200" lvl="0" indent="-285750" algn="l" rtl="0">
              <a:lnSpc>
                <a:spcPct val="115000"/>
              </a:lnSpc>
              <a:spcBef>
                <a:spcPts val="0"/>
              </a:spcBef>
              <a:spcAft>
                <a:spcPts val="0"/>
              </a:spcAft>
              <a:buClr>
                <a:srgbClr val="404040"/>
              </a:buClr>
              <a:buSzPts val="900"/>
              <a:buChar char="●"/>
            </a:pPr>
            <a:r>
              <a:rPr lang="en" sz="900">
                <a:solidFill>
                  <a:srgbClr val="404040"/>
                </a:solidFill>
              </a:rPr>
              <a:t>After you join a Medicare drug plan, the plan will tell you if you have to pay a penalty and what your premium will be.</a:t>
            </a:r>
            <a:endParaRPr sz="900">
              <a:solidFill>
                <a:srgbClr val="404040"/>
              </a:solidFill>
            </a:endParaRPr>
          </a:p>
          <a:p>
            <a:pPr marL="0" lvl="0" indent="0" algn="l" rtl="0">
              <a:lnSpc>
                <a:spcPct val="115000"/>
              </a:lnSpc>
              <a:spcBef>
                <a:spcPts val="1200"/>
              </a:spcBef>
              <a:spcAft>
                <a:spcPts val="0"/>
              </a:spcAft>
              <a:buNone/>
            </a:pPr>
            <a:r>
              <a:rPr lang="en" sz="900">
                <a:solidFill>
                  <a:srgbClr val="404040"/>
                </a:solidFill>
              </a:rPr>
              <a:t>Citation: </a:t>
            </a:r>
            <a:r>
              <a:rPr lang="en" i="1">
                <a:solidFill>
                  <a:schemeClr val="dk1"/>
                </a:solidFill>
              </a:rPr>
              <a:t>Avoid late enrollment penalties</a:t>
            </a:r>
            <a:r>
              <a:rPr lang="en">
                <a:solidFill>
                  <a:schemeClr val="dk1"/>
                </a:solidFill>
              </a:rPr>
              <a:t>. Medicare. (n.d.). https://www.medicare.gov/basics/costs/medicare-costs/avoid-penalties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 </a:t>
            </a:r>
            <a:endParaRPr sz="900">
              <a:solidFill>
                <a:srgbClr val="404040"/>
              </a:solidFill>
            </a:endParaRPr>
          </a:p>
          <a:p>
            <a:pPr marL="0" lvl="0" indent="0" algn="l" rtl="0">
              <a:lnSpc>
                <a:spcPct val="115000"/>
              </a:lnSpc>
              <a:spcBef>
                <a:spcPts val="120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7b9eb98d4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7b9eb98d4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don’t meet these requirements, you may be able to get Medicare Part A by paying a monthly premium. Usually, you can purchase this coverage only during designated enrollment periods.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r>
              <a:rPr lang="en">
                <a:solidFill>
                  <a:schemeClr val="dk1"/>
                </a:solidFill>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7b9eb98d40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7b9eb98d40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spcBef>
                <a:spcPts val="0"/>
              </a:spcBef>
              <a:spcAft>
                <a:spcPts val="0"/>
              </a:spcAft>
              <a:buClr>
                <a:srgbClr val="1C6274"/>
              </a:buClr>
              <a:buSzPts val="800"/>
              <a:buFont typeface="Oxygen"/>
              <a:buAutoNum type="arabicPeriod"/>
            </a:pPr>
            <a:r>
              <a:rPr lang="en" sz="800">
                <a:solidFill>
                  <a:srgbClr val="1C6274"/>
                </a:solidFill>
                <a:latin typeface="Oxygen"/>
                <a:ea typeface="Oxygen"/>
                <a:cs typeface="Oxygen"/>
                <a:sym typeface="Oxygen"/>
              </a:rPr>
              <a:t>You’ve have Social Security Disability Insurance (SSDI) benefits for 24 months</a:t>
            </a:r>
            <a:endParaRPr sz="800">
              <a:solidFill>
                <a:srgbClr val="1C6274"/>
              </a:solidFill>
              <a:latin typeface="Oxygen"/>
              <a:ea typeface="Oxygen"/>
              <a:cs typeface="Oxygen"/>
              <a:sym typeface="Oxygen"/>
            </a:endParaRPr>
          </a:p>
          <a:p>
            <a:pPr marL="457200" lvl="0" indent="-279400" algn="l" rtl="0">
              <a:spcBef>
                <a:spcPts val="0"/>
              </a:spcBef>
              <a:spcAft>
                <a:spcPts val="0"/>
              </a:spcAft>
              <a:buClr>
                <a:srgbClr val="1C6274"/>
              </a:buClr>
              <a:buSzPts val="800"/>
              <a:buFont typeface="Oxygen"/>
              <a:buAutoNum type="arabicPeriod"/>
            </a:pPr>
            <a:r>
              <a:rPr lang="en" sz="800">
                <a:solidFill>
                  <a:srgbClr val="1C6274"/>
                </a:solidFill>
                <a:latin typeface="Oxygen"/>
                <a:ea typeface="Oxygen"/>
                <a:cs typeface="Oxygen"/>
                <a:sym typeface="Oxygen"/>
              </a:rPr>
              <a:t>You receive a disability pension from the RRB and meet certain conditions</a:t>
            </a:r>
            <a:endParaRPr sz="800">
              <a:solidFill>
                <a:srgbClr val="1C6274"/>
              </a:solidFill>
              <a:latin typeface="Oxygen"/>
              <a:ea typeface="Oxygen"/>
              <a:cs typeface="Oxygen"/>
              <a:sym typeface="Oxygen"/>
            </a:endParaRPr>
          </a:p>
          <a:p>
            <a:pPr marL="457200" lvl="0" indent="-279400" algn="l" rtl="0">
              <a:spcBef>
                <a:spcPts val="0"/>
              </a:spcBef>
              <a:spcAft>
                <a:spcPts val="0"/>
              </a:spcAft>
              <a:buClr>
                <a:srgbClr val="1C6274"/>
              </a:buClr>
              <a:buSzPts val="800"/>
              <a:buFont typeface="Oxygen"/>
              <a:buAutoNum type="arabicPeriod"/>
            </a:pPr>
            <a:r>
              <a:rPr lang="en" sz="800">
                <a:solidFill>
                  <a:srgbClr val="1C6274"/>
                </a:solidFill>
                <a:latin typeface="Oxygen"/>
                <a:ea typeface="Oxygen"/>
                <a:cs typeface="Oxygen"/>
                <a:sym typeface="Oxygen"/>
              </a:rPr>
              <a:t>You receive SSDI benefits because you have ALS</a:t>
            </a:r>
            <a:endParaRPr sz="800">
              <a:solidFill>
                <a:srgbClr val="1C6274"/>
              </a:solidFill>
              <a:latin typeface="Oxygen"/>
              <a:ea typeface="Oxygen"/>
              <a:cs typeface="Oxygen"/>
              <a:sym typeface="Oxygen"/>
            </a:endParaRPr>
          </a:p>
          <a:p>
            <a:pPr marL="457200" lvl="0" indent="-279400" algn="l" rtl="0">
              <a:spcBef>
                <a:spcPts val="0"/>
              </a:spcBef>
              <a:spcAft>
                <a:spcPts val="0"/>
              </a:spcAft>
              <a:buClr>
                <a:srgbClr val="1C6274"/>
              </a:buClr>
              <a:buSzPts val="800"/>
              <a:buFont typeface="Oxygen"/>
              <a:buAutoNum type="arabicPeriod"/>
            </a:pPr>
            <a:r>
              <a:rPr lang="en" sz="800">
                <a:solidFill>
                  <a:srgbClr val="1C6274"/>
                </a:solidFill>
                <a:latin typeface="Oxygen"/>
                <a:ea typeface="Oxygen"/>
                <a:cs typeface="Oxygen"/>
                <a:sym typeface="Oxygen"/>
              </a:rPr>
              <a:t>You worked long enough in a government job through which you paid Medicare taxes and have met the requirements of the SSDI program for 24 months</a:t>
            </a:r>
            <a:endParaRPr sz="800">
              <a:solidFill>
                <a:srgbClr val="1C6274"/>
              </a:solidFill>
              <a:latin typeface="Oxygen"/>
              <a:ea typeface="Oxygen"/>
              <a:cs typeface="Oxygen"/>
              <a:sym typeface="Oxygen"/>
            </a:endParaRPr>
          </a:p>
          <a:p>
            <a:pPr marL="457200" lvl="0" indent="-279400" algn="l" rtl="0">
              <a:spcBef>
                <a:spcPts val="0"/>
              </a:spcBef>
              <a:spcAft>
                <a:spcPts val="0"/>
              </a:spcAft>
              <a:buClr>
                <a:srgbClr val="1C6274"/>
              </a:buClr>
              <a:buSzPts val="800"/>
              <a:buFont typeface="Oxygen"/>
              <a:buAutoNum type="arabicPeriod"/>
            </a:pPr>
            <a:r>
              <a:rPr lang="en" sz="800">
                <a:solidFill>
                  <a:srgbClr val="1C6274"/>
                </a:solidFill>
                <a:latin typeface="Oxygen"/>
                <a:ea typeface="Oxygen"/>
                <a:cs typeface="Oxygen"/>
                <a:sym typeface="Oxygen"/>
              </a:rPr>
              <a:t>You’re the child or surviving spouse age 50 or older, including divorced surviving spouse, of a worker who has worked long enough under Social Security or in a Medicare-covered government job, and you meet the requirements of the SSDI program</a:t>
            </a:r>
            <a:endParaRPr sz="800">
              <a:solidFill>
                <a:srgbClr val="1C6274"/>
              </a:solidFill>
              <a:latin typeface="Oxygen"/>
              <a:ea typeface="Oxygen"/>
              <a:cs typeface="Oxygen"/>
              <a:sym typeface="Oxygen"/>
            </a:endParaRPr>
          </a:p>
          <a:p>
            <a:pPr marL="0" lvl="0" indent="0" algn="l" rtl="0">
              <a:spcBef>
                <a:spcPts val="1600"/>
              </a:spcBef>
              <a:spcAft>
                <a:spcPts val="0"/>
              </a:spcAft>
              <a:buNone/>
            </a:pPr>
            <a:r>
              <a:rPr lang="en">
                <a:solidFill>
                  <a:schemeClr val="dk1"/>
                </a:solidFill>
              </a:rPr>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7b9eb98d4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7b9eb98d40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Citation:</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7b9eb98d40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7b9eb98d4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Medicare Part B (medical insurance) Anyone who’s eligible for Medicare Part A at no cost can enroll in Medicare Part B by paying a monthly premium. Some people with higher incomes will pay a higher monthly Part B premium. For more 5 information, visit our webpage Medicare Premiums: Rules for Higher Income Beneficiaries or visit www.ssa.gov/benefits/medicare/mediinfo.html. If you’re not eligible for Part A at no cost, you can buy Part B without having to buy Part A. You must be age 65 or older and 1 of the following: • A U.S. citizen. • A lawfully admitted noncitizen who has lived in the United States for at least 5 years. You can only sign up for Part B during designated enrollment periods. If you don’t enroll in Part B when you’re first eligible for it, you may have to pay a late enrollment penalty for as long as you have Part B coverage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r>
              <a:rPr lang="en">
                <a:solidFill>
                  <a:schemeClr val="dk1"/>
                </a:solidFill>
              </a:rPr>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7b9eb98d4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7b9eb98d4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Medicare Part D (Medicare prescription drug coverage) Anyone who has Original Medicare (Part A or Part B) is eligible for Medicare prescription drug coverage (Part D). Part D benefits are available as a stand-alone plan or built into Medicare Advantage, unless you have a Medicare private fee-for-service (PFFS) plan. The prescription drug benefits work the same way in either plan. Joining a Medicare prescription drug plan is voluntary and you pay an extra monthly premium for the coverage. Some beneficiaries with higher incomes will pay a higher monthly Part D premium. For more information, visit our webpage Medicare Premiums: Rules for Higher-Income Beneficiaries, or visit </a:t>
            </a:r>
            <a:r>
              <a:rPr lang="en" u="sng">
                <a:solidFill>
                  <a:schemeClr val="hlink"/>
                </a:solidFill>
                <a:hlinkClick r:id="rId3"/>
              </a:rPr>
              <a:t>www.ssa.gov/medicare/mediinfo.html</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7b9eb98d40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7b9eb98d40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https://www.cms.gov/outreach-and-education/american-indian-alaska-native/aian</a:t>
            </a:r>
            <a:endParaRPr/>
          </a:p>
          <a:p>
            <a:pPr marL="0" lvl="0" indent="0" algn="l" rtl="0">
              <a:spcBef>
                <a:spcPts val="0"/>
              </a:spcBef>
              <a:spcAft>
                <a:spcPts val="0"/>
              </a:spcAft>
              <a:buNone/>
            </a:pPr>
            <a:r>
              <a:rPr lang="en" u="sng">
                <a:solidFill>
                  <a:schemeClr val="hlink"/>
                </a:solidFill>
                <a:hlinkClick r:id="rId4"/>
              </a:rPr>
              <a:t>https://www.cms.gov/training-education/look-up-topics/american-indian-alaska-native-center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https://youtu.be/I2EnR88gIZM?feature=shared</a:t>
            </a:r>
            <a:endParaRPr sz="1350">
              <a:solidFill>
                <a:schemeClr val="dk1"/>
              </a:solidFill>
            </a:endParaRPr>
          </a:p>
          <a:p>
            <a:pPr marL="0" lvl="0" indent="0" algn="l" rtl="0">
              <a:spcBef>
                <a:spcPts val="0"/>
              </a:spcBef>
              <a:spcAft>
                <a:spcPts val="0"/>
              </a:spcAft>
              <a:buNone/>
            </a:pPr>
            <a:endParaRPr sz="1350">
              <a:solidFill>
                <a:schemeClr val="dk1"/>
              </a:solidFill>
            </a:endParaRPr>
          </a:p>
          <a:p>
            <a:pPr marL="0" lvl="0" indent="0" algn="l" rtl="0">
              <a:spcBef>
                <a:spcPts val="0"/>
              </a:spcBef>
              <a:spcAft>
                <a:spcPts val="0"/>
              </a:spcAft>
              <a:buNone/>
            </a:pPr>
            <a:r>
              <a:rPr lang="en" sz="1350">
                <a:solidFill>
                  <a:schemeClr val="dk1"/>
                </a:solidFill>
              </a:rPr>
              <a:t>Citation: </a:t>
            </a:r>
            <a:endParaRPr sz="135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Centers for Medicare and Medicaid Services. (n.d.). </a:t>
            </a:r>
            <a:r>
              <a:rPr lang="en" i="1">
                <a:solidFill>
                  <a:schemeClr val="dk1"/>
                </a:solidFill>
              </a:rPr>
              <a:t>American Indian/Alaska native</a:t>
            </a:r>
            <a:r>
              <a:rPr lang="en">
                <a:solidFill>
                  <a:schemeClr val="dk1"/>
                </a:solidFill>
              </a:rPr>
              <a:t>. CMS.gov. https://www.cms.gov/training-education/partner-outreach-resources/american-indian-alaska-native </a:t>
            </a:r>
            <a:endParaRPr>
              <a:solidFill>
                <a:schemeClr val="dk1"/>
              </a:solidFill>
            </a:endParaRPr>
          </a:p>
          <a:p>
            <a:pPr marL="0" lvl="0" indent="0" algn="l" rtl="0">
              <a:spcBef>
                <a:spcPts val="0"/>
              </a:spcBef>
              <a:spcAft>
                <a:spcPts val="0"/>
              </a:spcAft>
              <a:buNone/>
            </a:pPr>
            <a:r>
              <a:rPr lang="en" sz="1350">
                <a:solidFill>
                  <a:schemeClr val="dk1"/>
                </a:solidFill>
              </a:rPr>
              <a:t> </a:t>
            </a:r>
            <a:endParaRPr sz="135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7a6510b8f1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7a6510b8f1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Dual Eligibility:</a:t>
            </a:r>
            <a:endParaRPr dirty="0">
              <a:solidFill>
                <a:schemeClr val="dk1"/>
              </a:solidFill>
              <a:latin typeface="Times New Roman"/>
              <a:ea typeface="Times New Roman"/>
              <a:cs typeface="Times New Roman"/>
              <a:sym typeface="Times New Roman"/>
            </a:endParaRPr>
          </a:p>
          <a:p>
            <a:pPr marL="457200" lvl="0" indent="-298450" algn="l" rtl="0">
              <a:lnSpc>
                <a:spcPct val="115000"/>
              </a:lnSpc>
              <a:spcBef>
                <a:spcPts val="1200"/>
              </a:spcBef>
              <a:spcAft>
                <a:spcPts val="0"/>
              </a:spcAft>
              <a:buClr>
                <a:schemeClr val="dk1"/>
              </a:buClr>
              <a:buSzPts val="1100"/>
              <a:buFont typeface="Times New Roman"/>
              <a:buChar char="-"/>
            </a:pPr>
            <a:r>
              <a:rPr lang="en" dirty="0">
                <a:solidFill>
                  <a:schemeClr val="dk1"/>
                </a:solidFill>
                <a:latin typeface="Times New Roman"/>
                <a:ea typeface="Times New Roman"/>
                <a:cs typeface="Times New Roman"/>
                <a:sym typeface="Times New Roman"/>
              </a:rPr>
              <a:t>Dual-eligible beneficiaries (Medicare </a:t>
            </a:r>
            <a:r>
              <a:rPr lang="en" i="1" dirty="0">
                <a:solidFill>
                  <a:schemeClr val="dk1"/>
                </a:solidFill>
                <a:latin typeface="Times New Roman"/>
                <a:ea typeface="Times New Roman"/>
                <a:cs typeface="Times New Roman"/>
                <a:sym typeface="Times New Roman"/>
              </a:rPr>
              <a:t>"dual-eligibles"</a:t>
            </a:r>
            <a:r>
              <a:rPr lang="en" dirty="0">
                <a:solidFill>
                  <a:schemeClr val="dk1"/>
                </a:solidFill>
                <a:latin typeface="Times New Roman"/>
                <a:ea typeface="Times New Roman"/>
                <a:cs typeface="Times New Roman"/>
                <a:sym typeface="Times New Roman"/>
              </a:rPr>
              <a:t> or </a:t>
            </a:r>
            <a:r>
              <a:rPr lang="en" i="1" dirty="0">
                <a:solidFill>
                  <a:schemeClr val="dk1"/>
                </a:solidFill>
                <a:latin typeface="Times New Roman"/>
                <a:ea typeface="Times New Roman"/>
                <a:cs typeface="Times New Roman"/>
                <a:sym typeface="Times New Roman"/>
              </a:rPr>
              <a:t>"duals"</a:t>
            </a:r>
            <a:r>
              <a:rPr lang="en" dirty="0">
                <a:solidFill>
                  <a:schemeClr val="dk1"/>
                </a:solidFill>
                <a:latin typeface="Times New Roman"/>
                <a:ea typeface="Times New Roman"/>
                <a:cs typeface="Times New Roman"/>
                <a:sym typeface="Times New Roman"/>
              </a:rPr>
              <a:t>) refers to those who qualify for both Medicare and Medicaid benefits.</a:t>
            </a:r>
            <a:endParaRPr dirty="0">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 dirty="0">
                <a:solidFill>
                  <a:schemeClr val="dk1"/>
                </a:solidFill>
                <a:latin typeface="Times New Roman"/>
                <a:ea typeface="Times New Roman"/>
                <a:cs typeface="Times New Roman"/>
                <a:sym typeface="Times New Roman"/>
              </a:rPr>
              <a:t>Dual eligible beneficiaries receive health coverage from both the Federal (Medicare) and State (Medicaid) government. </a:t>
            </a:r>
            <a:endParaRPr dirty="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ts val="1000"/>
              <a:buFont typeface="Times New Roman"/>
              <a:buChar char="-"/>
            </a:pPr>
            <a:r>
              <a:rPr lang="en" dirty="0">
                <a:solidFill>
                  <a:schemeClr val="dk1"/>
                </a:solidFill>
                <a:highlight>
                  <a:srgbClr val="FFFFFF"/>
                </a:highlight>
                <a:latin typeface="Times New Roman"/>
                <a:ea typeface="Times New Roman"/>
                <a:cs typeface="Times New Roman"/>
                <a:sym typeface="Times New Roman"/>
              </a:rPr>
              <a:t>Medicaid also covers additional services beyond those provided under Medicare, including nursing facility care beyond the 100-day limit or skilled nursing facility care that Medicare covers, prescription drugs, eyeglasses, and hearing aids. </a:t>
            </a:r>
          </a:p>
          <a:p>
            <a:pPr marL="457200" lvl="0" indent="-292100" algn="l" rtl="0">
              <a:lnSpc>
                <a:spcPct val="115000"/>
              </a:lnSpc>
              <a:spcBef>
                <a:spcPts val="0"/>
              </a:spcBef>
              <a:spcAft>
                <a:spcPts val="0"/>
              </a:spcAft>
              <a:buClr>
                <a:schemeClr val="dk1"/>
              </a:buClr>
              <a:buSzPts val="1000"/>
              <a:buFont typeface="Times New Roman"/>
              <a:buChar char="-"/>
            </a:pPr>
            <a:r>
              <a:rPr lang="en" dirty="0">
                <a:solidFill>
                  <a:schemeClr val="dk1"/>
                </a:solidFill>
                <a:latin typeface="Times New Roman"/>
                <a:ea typeface="Times New Roman"/>
                <a:cs typeface="Times New Roman"/>
                <a:sym typeface="Times New Roman"/>
              </a:rPr>
              <a:t>Individuals who are dually eligible for Medicaid and Medicare typically start out as eligible for one of the two programs and then obtain eligibility for the other program. For example, Medicaid enrollees may turn 65 years old and become eligible for Medicare. Dually eligible beneficiaries become eligible for Medicaid under various pathways, some of which are mandatory for states and others that are optional. </a:t>
            </a:r>
            <a:endParaRPr dirty="0">
              <a:solidFill>
                <a:schemeClr val="dk1"/>
              </a:solidFill>
              <a:latin typeface="Times New Roman"/>
              <a:ea typeface="Times New Roman"/>
              <a:cs typeface="Times New Roman"/>
              <a:sym typeface="Times New Roman"/>
            </a:endParaRPr>
          </a:p>
          <a:p>
            <a:pPr marL="355600" lvl="0" indent="-12700" algn="l" rtl="0">
              <a:lnSpc>
                <a:spcPct val="115000"/>
              </a:lnSpc>
              <a:spcBef>
                <a:spcPts val="2300"/>
              </a:spcBef>
              <a:spcAft>
                <a:spcPts val="0"/>
              </a:spcAft>
              <a:buNone/>
            </a:pPr>
            <a:r>
              <a:rPr lang="en" sz="1000" dirty="0">
                <a:solidFill>
                  <a:schemeClr val="dk1"/>
                </a:solidFill>
                <a:latin typeface="Times New Roman"/>
                <a:ea typeface="Times New Roman"/>
                <a:cs typeface="Times New Roman"/>
                <a:sym typeface="Times New Roman"/>
              </a:rPr>
              <a:t>Citation(s): </a:t>
            </a:r>
            <a:endParaRPr sz="1000" dirty="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0"/>
              </a:spcAft>
              <a:buNone/>
            </a:pPr>
            <a:r>
              <a:rPr lang="en" sz="800" i="1" dirty="0">
                <a:solidFill>
                  <a:schemeClr val="dk1"/>
                </a:solidFill>
                <a:latin typeface="Times New Roman"/>
                <a:ea typeface="Times New Roman"/>
                <a:cs typeface="Times New Roman"/>
                <a:sym typeface="Times New Roman"/>
              </a:rPr>
              <a:t>Department of Health</a:t>
            </a:r>
            <a:r>
              <a:rPr lang="en" sz="800" dirty="0">
                <a:solidFill>
                  <a:schemeClr val="dk1"/>
                </a:solidFill>
                <a:latin typeface="Times New Roman"/>
                <a:ea typeface="Times New Roman"/>
                <a:cs typeface="Times New Roman"/>
                <a:sym typeface="Times New Roman"/>
              </a:rPr>
              <a:t>. Dual Eligible New Yorkers. (n.d.). https://www.health.ny.gov/health_care/medicaid/redesign/duals/</a:t>
            </a:r>
            <a:endParaRPr sz="800" dirty="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1200"/>
              </a:spcAft>
              <a:buNone/>
            </a:pPr>
            <a:r>
              <a:rPr lang="en" sz="800" i="1" dirty="0">
                <a:solidFill>
                  <a:schemeClr val="dk1"/>
                </a:solidFill>
                <a:latin typeface="Times New Roman"/>
                <a:ea typeface="Times New Roman"/>
                <a:cs typeface="Times New Roman"/>
                <a:sym typeface="Times New Roman"/>
              </a:rPr>
              <a:t>Eligibility</a:t>
            </a:r>
            <a:r>
              <a:rPr lang="en" sz="800" dirty="0">
                <a:solidFill>
                  <a:schemeClr val="dk1"/>
                </a:solidFill>
                <a:latin typeface="Times New Roman"/>
                <a:ea typeface="Times New Roman"/>
                <a:cs typeface="Times New Roman"/>
                <a:sym typeface="Times New Roman"/>
              </a:rPr>
              <a:t>. MACPAC. (2023, September 8). https://www.macpac.gov/subtopic/dually-eligible-beneficiaries-eligibility/</a:t>
            </a:r>
            <a:endParaRPr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a671e476d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7a671e476d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This presentation will be presented by: </a:t>
            </a: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Dr. Julian Azzouzi, PharmD</a:t>
            </a: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Dr. Kimberly Clarke, PharmD</a:t>
            </a: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&amp; Dr. Shabnum Anwari, PharmD</a:t>
            </a:r>
          </a:p>
          <a:p>
            <a:pPr marL="0" lvl="0" indent="0" algn="l" rtl="0">
              <a:lnSpc>
                <a:spcPct val="115000"/>
              </a:lnSpc>
              <a:spcBef>
                <a:spcPts val="0"/>
              </a:spcBef>
              <a:spcAft>
                <a:spcPts val="0"/>
              </a:spcAft>
              <a:buNone/>
            </a:pPr>
            <a:endParaRPr lang="en-US" sz="1200">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Our overarching goal is to Promote Health Equity By: </a:t>
            </a: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1 Increasing Health Literacy</a:t>
            </a: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2: Improving the understanding of the US Healthcare System</a:t>
            </a: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3: Breaking Down Barriers to Access</a:t>
            </a:r>
          </a:p>
          <a:p>
            <a:pPr marL="0" lvl="0" indent="0" algn="l" rtl="0">
              <a:lnSpc>
                <a:spcPct val="115000"/>
              </a:lnSpc>
              <a:spcBef>
                <a:spcPts val="0"/>
              </a:spcBef>
              <a:spcAft>
                <a:spcPts val="0"/>
              </a:spcAft>
              <a:buNone/>
            </a:pPr>
            <a:r>
              <a:rPr lang="en-US" sz="1200">
                <a:solidFill>
                  <a:schemeClr val="dk1"/>
                </a:solidFill>
                <a:highlight>
                  <a:srgbClr val="FFFFFF"/>
                </a:highlight>
                <a:latin typeface="Times New Roman"/>
                <a:ea typeface="Times New Roman"/>
                <a:cs typeface="Times New Roman"/>
                <a:sym typeface="Times New Roman"/>
              </a:rPr>
              <a:t>And 4: Providing Resources for our patients </a:t>
            </a:r>
            <a:endParaRPr sz="12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80625ad95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80625ad95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lvl="0" indent="-12700" algn="l" rtl="0">
              <a:lnSpc>
                <a:spcPct val="115000"/>
              </a:lnSpc>
              <a:spcBef>
                <a:spcPts val="1200"/>
              </a:spcBef>
              <a:spcAft>
                <a:spcPts val="0"/>
              </a:spcAft>
              <a:buClr>
                <a:schemeClr val="dk1"/>
              </a:buClr>
              <a:buSzPts val="1100"/>
              <a:buFont typeface="Arial"/>
              <a:buNone/>
            </a:pPr>
            <a:endParaRPr lang="en" sz="1400" dirty="0">
              <a:solidFill>
                <a:schemeClr val="dk1"/>
              </a:solidFill>
              <a:highlight>
                <a:srgbClr val="FFFFFF"/>
              </a:highlight>
              <a:latin typeface="Times New Roman"/>
              <a:ea typeface="Times New Roman"/>
              <a:cs typeface="Times New Roman"/>
              <a:sym typeface="Times New Roman"/>
            </a:endParaRPr>
          </a:p>
          <a:p>
            <a:pPr marL="355600" lvl="0" indent="-12700" algn="l" rtl="0">
              <a:lnSpc>
                <a:spcPct val="115000"/>
              </a:lnSpc>
              <a:spcBef>
                <a:spcPts val="1200"/>
              </a:spcBef>
              <a:spcAft>
                <a:spcPts val="0"/>
              </a:spcAft>
              <a:buClr>
                <a:schemeClr val="dk1"/>
              </a:buClr>
              <a:buSzPts val="1100"/>
              <a:buFont typeface="Arial"/>
              <a:buNone/>
            </a:pPr>
            <a:r>
              <a:rPr lang="en-US" sz="1400" dirty="0">
                <a:solidFill>
                  <a:schemeClr val="dk1"/>
                </a:solidFill>
                <a:highlight>
                  <a:srgbClr val="FFFFFF"/>
                </a:highlight>
                <a:latin typeface="Times New Roman"/>
                <a:ea typeface="Times New Roman"/>
                <a:cs typeface="Times New Roman"/>
                <a:sym typeface="Times New Roman"/>
              </a:rPr>
              <a:t>Lowers Health Care Costs - Services covered by both programs are first paid by Medicare with Medicaid filling in the difference up to the state's payment limit.</a:t>
            </a:r>
          </a:p>
          <a:p>
            <a:pPr marL="355600" lvl="0" indent="-12700" algn="l" rtl="0">
              <a:lnSpc>
                <a:spcPct val="115000"/>
              </a:lnSpc>
              <a:spcBef>
                <a:spcPts val="1200"/>
              </a:spcBef>
              <a:spcAft>
                <a:spcPts val="0"/>
              </a:spcAft>
              <a:buClr>
                <a:schemeClr val="dk1"/>
              </a:buClr>
              <a:buSzPts val="1100"/>
              <a:buFont typeface="Arial"/>
              <a:buNone/>
            </a:pPr>
            <a:endParaRPr lang="en" sz="1400" dirty="0">
              <a:solidFill>
                <a:schemeClr val="dk1"/>
              </a:solidFill>
              <a:highlight>
                <a:srgbClr val="FFFFFF"/>
              </a:highlight>
              <a:latin typeface="Times New Roman"/>
              <a:ea typeface="Times New Roman"/>
              <a:cs typeface="Times New Roman"/>
              <a:sym typeface="Times New Roman"/>
            </a:endParaRPr>
          </a:p>
          <a:p>
            <a:pPr marL="355600" lvl="0" indent="-12700" algn="l" rtl="0">
              <a:lnSpc>
                <a:spcPct val="115000"/>
              </a:lnSpc>
              <a:spcBef>
                <a:spcPts val="1200"/>
              </a:spcBef>
              <a:spcAft>
                <a:spcPts val="0"/>
              </a:spcAft>
              <a:buClr>
                <a:schemeClr val="dk1"/>
              </a:buClr>
              <a:buSzPts val="1100"/>
              <a:buFont typeface="Arial"/>
              <a:buNone/>
            </a:pPr>
            <a:r>
              <a:rPr lang="en" sz="1400" dirty="0">
                <a:solidFill>
                  <a:schemeClr val="dk1"/>
                </a:solidFill>
                <a:highlight>
                  <a:srgbClr val="FFFFFF"/>
                </a:highlight>
                <a:latin typeface="Times New Roman"/>
                <a:ea typeface="Times New Roman"/>
                <a:cs typeface="Times New Roman"/>
                <a:sym typeface="Times New Roman"/>
              </a:rPr>
              <a:t>Lowers Monthly Rates: Medicare enrollees who have limited income and resources may get help paying for their premiums and out-of-pocket medical expenses from Medicaid (e.g. MSPs, QMBs, SLBs, and QIs)</a:t>
            </a:r>
            <a:endParaRPr lang="en" sz="1300" dirty="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0"/>
              </a:spcAft>
              <a:buClr>
                <a:schemeClr val="dk1"/>
              </a:buClr>
              <a:buSzPts val="1100"/>
              <a:buFont typeface="Arial"/>
              <a:buNone/>
            </a:pPr>
            <a:endParaRPr lang="en" sz="1300" dirty="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0"/>
              </a:spcAft>
              <a:buClr>
                <a:schemeClr val="dk1"/>
              </a:buClr>
              <a:buSzPts val="1100"/>
              <a:buFont typeface="Arial"/>
              <a:buNone/>
            </a:pPr>
            <a:r>
              <a:rPr lang="en" sz="1300" dirty="0">
                <a:solidFill>
                  <a:schemeClr val="dk1"/>
                </a:solidFill>
                <a:latin typeface="Times New Roman"/>
                <a:ea typeface="Times New Roman"/>
                <a:cs typeface="Times New Roman"/>
                <a:sym typeface="Times New Roman"/>
              </a:rPr>
              <a:t>Citation(s): </a:t>
            </a:r>
            <a:endParaRPr sz="1300" dirty="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0"/>
              </a:spcAft>
              <a:buClr>
                <a:schemeClr val="dk1"/>
              </a:buClr>
              <a:buSzPts val="1100"/>
              <a:buFont typeface="Arial"/>
              <a:buNone/>
            </a:pPr>
            <a:r>
              <a:rPr lang="en" i="1" dirty="0">
                <a:solidFill>
                  <a:schemeClr val="dk1"/>
                </a:solidFill>
                <a:latin typeface="Times New Roman"/>
                <a:ea typeface="Times New Roman"/>
                <a:cs typeface="Times New Roman"/>
                <a:sym typeface="Times New Roman"/>
              </a:rPr>
              <a:t>Department of Health</a:t>
            </a:r>
            <a:r>
              <a:rPr lang="en" dirty="0">
                <a:solidFill>
                  <a:schemeClr val="dk1"/>
                </a:solidFill>
                <a:latin typeface="Times New Roman"/>
                <a:ea typeface="Times New Roman"/>
                <a:cs typeface="Times New Roman"/>
                <a:sym typeface="Times New Roman"/>
              </a:rPr>
              <a:t>. Dual Eligible New Yorkers. (n.d.). https://www.health.ny.gov/health_care/medicaid/redesign/duals/</a:t>
            </a:r>
            <a:endParaRPr dirty="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0"/>
              </a:spcAft>
              <a:buClr>
                <a:schemeClr val="dk1"/>
              </a:buClr>
              <a:buSzPts val="1100"/>
              <a:buFont typeface="Arial"/>
              <a:buNone/>
            </a:pPr>
            <a:r>
              <a:rPr lang="en" i="1" dirty="0">
                <a:solidFill>
                  <a:schemeClr val="dk1"/>
                </a:solidFill>
                <a:latin typeface="Times New Roman"/>
                <a:ea typeface="Times New Roman"/>
                <a:cs typeface="Times New Roman"/>
                <a:sym typeface="Times New Roman"/>
              </a:rPr>
              <a:t>Eligibility</a:t>
            </a:r>
            <a:r>
              <a:rPr lang="en" dirty="0">
                <a:solidFill>
                  <a:schemeClr val="dk1"/>
                </a:solidFill>
                <a:latin typeface="Times New Roman"/>
                <a:ea typeface="Times New Roman"/>
                <a:cs typeface="Times New Roman"/>
                <a:sym typeface="Times New Roman"/>
              </a:rPr>
              <a:t>. MACPAC. (2023, September 8). https://www.macpac.gov/subtopic/dually-eligible-beneficiaries-eligibility/</a:t>
            </a:r>
            <a:endParaRPr sz="1400" dirty="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7a671e476d_0_1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7a671e476d_0_1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Social Security enrolls you in Original Medicare (Part A and Part B). If you choose to have Original Medicare (Part A and Part B) coverage, you can buy a Medicare Supplement Insurance (Medigap) policy from a private insurance company. Medigap covers some of the costs that Medicare does not, such as copayments, coins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7b9eb98d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7b9eb98d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Medigap covers some of the costs that Medicare does not, such as out-of-pocket copayments, coinsurance, and deductible expenses.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Choosing a Medigap Policy: A Guide to Health Insurance for People with Medicare (Publication No. CMS-02110) — This guide describes how other health insurance plans supplement Medicare and offers some shopping hints for people looking at those plans. To get a copy of these publications, visit Medicare.gov/publications or call the toll-free number, 1-800-MEDICARE (1-800-633-4227). If you’re deaf or hard of hearing, call TTY 1-877-486-2048.</a:t>
            </a:r>
            <a:endParaRPr/>
          </a:p>
          <a:p>
            <a:pPr marL="0" lvl="0" indent="0" algn="l" rtl="0">
              <a:spcBef>
                <a:spcPts val="0"/>
              </a:spcBef>
              <a:spcAft>
                <a:spcPts val="0"/>
              </a:spcAft>
              <a:buNone/>
            </a:pPr>
            <a:endParaRPr/>
          </a:p>
          <a:p>
            <a:pPr marL="0" lvl="0" indent="0" algn="l" rtl="0">
              <a:spcBef>
                <a:spcPts val="0"/>
              </a:spcBef>
              <a:spcAft>
                <a:spcPts val="0"/>
              </a:spcAft>
              <a:buNone/>
            </a:pPr>
            <a:r>
              <a:rPr lang="en"/>
              <a:t>You can get more information about your health care choices from the following publications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 </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7b9eb98d4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7b9eb98d4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you choose Medicare Advantage, you can buy a Medicare-approved plan from a private company that bundles your Part A, Part B, and usually prescription drug coverage (Part D) into one plan.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Medicare Advantage Plan (previously known as Part C) includes all benefits and services covered under Part A and Part B, plus prescription drugs and additional benefits such as vision, hearing, and dental, bundled together in one plan.</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Citation: </a:t>
            </a:r>
            <a:r>
              <a:rPr lang="en" sz="800" dirty="0">
                <a:solidFill>
                  <a:schemeClr val="dk1"/>
                </a:solidFill>
                <a:latin typeface="Times New Roman"/>
                <a:ea typeface="Times New Roman"/>
                <a:cs typeface="Times New Roman"/>
                <a:sym typeface="Times New Roman"/>
              </a:rPr>
              <a:t>Medicare - The United States Social Security Administration. (n.d.). https://www.ssa.gov/pubs/EN-05-10043.pdf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7b9eb98d40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7b9eb98d40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you decide to join a Medicare Advantage plan, you use the insurance card that you get from your Medicare Advantage plan provider for your health care. Also, you might have to pay a monthly premium for your Medicare Advantage plan because of the extra benefits it offers. You can enroll in a Medicare Advantage plan during your Initial Enrollment Period (IEP. You can also enroll during the annual Medicare open enrollment period from October 15 to December 7 each year.</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Citation: </a:t>
            </a:r>
            <a:r>
              <a:rPr lang="en" sz="800" dirty="0">
                <a:solidFill>
                  <a:schemeClr val="dk1"/>
                </a:solidFill>
                <a:latin typeface="Times New Roman"/>
                <a:ea typeface="Times New Roman"/>
                <a:cs typeface="Times New Roman"/>
                <a:sym typeface="Times New Roman"/>
              </a:rPr>
              <a:t>Medicare - The United States Social Security Administration. (n.d.). https://www.ssa.gov/pubs/EN-05-10043.pdf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7b9eb98d40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7b9eb98d40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Varies by state, pt will have to qualify to be eligible </a:t>
            </a:r>
            <a:endParaRPr/>
          </a:p>
          <a:p>
            <a:pPr marL="0" lvl="0" indent="0" algn="l" rtl="0">
              <a:spcBef>
                <a:spcPts val="0"/>
              </a:spcBef>
              <a:spcAft>
                <a:spcPts val="0"/>
              </a:spcAft>
              <a:buNone/>
            </a:pPr>
            <a:endParaRPr/>
          </a:p>
          <a:p>
            <a:pPr marL="0" indent="0">
              <a:buNone/>
            </a:pPr>
            <a:r>
              <a:rPr lang="en" u="sng">
                <a:solidFill>
                  <a:schemeClr val="hlink"/>
                </a:solidFill>
                <a:hlinkClick r:id="rId3"/>
              </a:rPr>
              <a:t>https://www.ssa.gov/pubs/EN-05-10043.pdf</a:t>
            </a:r>
            <a:r>
              <a:rPr lang="en"/>
              <a:t> go to slide 8 :) you can put a link also for extra info for the patient  </a:t>
            </a:r>
            <a:endParaRPr/>
          </a:p>
          <a:p>
            <a:pPr marL="0" lvl="0" indent="0" algn="l" rtl="0">
              <a:spcBef>
                <a:spcPts val="0"/>
              </a:spcBef>
              <a:spcAft>
                <a:spcPts val="0"/>
              </a:spcAft>
              <a:buNone/>
            </a:pPr>
            <a:endParaRPr/>
          </a:p>
          <a:p>
            <a:pPr marL="0" lvl="0" indent="0" algn="l" rtl="0">
              <a:lnSpc>
                <a:spcPct val="175000"/>
              </a:lnSpc>
              <a:spcBef>
                <a:spcPts val="0"/>
              </a:spcBef>
              <a:spcAft>
                <a:spcPts val="0"/>
              </a:spcAft>
              <a:buClr>
                <a:schemeClr val="dk1"/>
              </a:buClr>
              <a:buSzPts val="1100"/>
              <a:buFont typeface="Arial"/>
              <a:buNone/>
            </a:pPr>
            <a:r>
              <a:rPr lang="en">
                <a:solidFill>
                  <a:srgbClr val="121212"/>
                </a:solidFill>
              </a:rPr>
              <a:t>These programs are designed to help those with low incomes pay for the cost of Medicare.</a:t>
            </a:r>
            <a:endParaRPr>
              <a:solidFill>
                <a:srgbClr val="121212"/>
              </a:solidFill>
            </a:endParaRPr>
          </a:p>
          <a:p>
            <a:pPr marL="0" lvl="0" indent="0" algn="l" rtl="0">
              <a:lnSpc>
                <a:spcPct val="175000"/>
              </a:lnSpc>
              <a:spcBef>
                <a:spcPts val="900"/>
              </a:spcBef>
              <a:spcAft>
                <a:spcPts val="0"/>
              </a:spcAft>
              <a:buClr>
                <a:schemeClr val="dk1"/>
              </a:buClr>
              <a:buSzPts val="1100"/>
              <a:buFont typeface="Arial"/>
              <a:buNone/>
            </a:pPr>
            <a:r>
              <a:rPr lang="en">
                <a:solidFill>
                  <a:srgbClr val="121212"/>
                </a:solidFill>
              </a:rPr>
              <a:t>If you are part of an MSP, some or all of your monthly Medicare premiums could be paid for by Medicaid.</a:t>
            </a:r>
            <a:endParaRPr>
              <a:solidFill>
                <a:srgbClr val="121212"/>
              </a:solidFill>
            </a:endParaRPr>
          </a:p>
          <a:p>
            <a:pPr marL="457200" lvl="0" indent="-228600" algn="l" rtl="0">
              <a:lnSpc>
                <a:spcPct val="170000"/>
              </a:lnSpc>
              <a:spcBef>
                <a:spcPts val="900"/>
              </a:spcBef>
              <a:spcAft>
                <a:spcPts val="0"/>
              </a:spcAft>
              <a:buClr>
                <a:srgbClr val="121212"/>
              </a:buClr>
              <a:buSzPts val="1200"/>
              <a:buNone/>
            </a:pPr>
            <a:r>
              <a:rPr lang="en" sz="1200" b="1">
                <a:solidFill>
                  <a:srgbClr val="121212"/>
                </a:solidFill>
              </a:rPr>
              <a:t>The Qualified Medicare Beneficiary (QMB) Program</a:t>
            </a:r>
            <a:r>
              <a:rPr lang="en" sz="1200">
                <a:solidFill>
                  <a:srgbClr val="121212"/>
                </a:solidFill>
              </a:rPr>
              <a:t> helps pay the monthly cost for Medicare Parts A and B. It also helps with the cost of deductibles, coinsurance, copayments and prescription drugs.</a:t>
            </a:r>
            <a:endParaRPr sz="1200">
              <a:solidFill>
                <a:srgbClr val="121212"/>
              </a:solidFill>
            </a:endParaRPr>
          </a:p>
          <a:p>
            <a:pPr marL="457200" lvl="0" indent="-228600" algn="l" rtl="0">
              <a:lnSpc>
                <a:spcPct val="170000"/>
              </a:lnSpc>
              <a:spcBef>
                <a:spcPts val="0"/>
              </a:spcBef>
              <a:spcAft>
                <a:spcPts val="0"/>
              </a:spcAft>
              <a:buClr>
                <a:srgbClr val="121212"/>
              </a:buClr>
              <a:buSzPts val="1200"/>
              <a:buNone/>
            </a:pPr>
            <a:r>
              <a:rPr lang="en" sz="1200" b="1">
                <a:solidFill>
                  <a:srgbClr val="121212"/>
                </a:solidFill>
              </a:rPr>
              <a:t>The Specified Low-Income Medicare Beneficiary (SLMB) Program</a:t>
            </a:r>
            <a:r>
              <a:rPr lang="en" sz="1200">
                <a:solidFill>
                  <a:srgbClr val="121212"/>
                </a:solidFill>
              </a:rPr>
              <a:t> helps pay for Medicare Part B, although you must have both A and B to qualify. The SLMB Program also offsets some prescription drug costs.</a:t>
            </a:r>
            <a:endParaRPr sz="1200">
              <a:solidFill>
                <a:srgbClr val="121212"/>
              </a:solidFill>
            </a:endParaRPr>
          </a:p>
          <a:p>
            <a:pPr marL="457200" lvl="0" indent="-228600" algn="l" rtl="0">
              <a:lnSpc>
                <a:spcPct val="170000"/>
              </a:lnSpc>
              <a:spcBef>
                <a:spcPts val="0"/>
              </a:spcBef>
              <a:spcAft>
                <a:spcPts val="0"/>
              </a:spcAft>
              <a:buClr>
                <a:srgbClr val="121212"/>
              </a:buClr>
              <a:buSzPts val="1200"/>
              <a:buNone/>
            </a:pPr>
            <a:r>
              <a:rPr lang="en" sz="1200" b="1">
                <a:solidFill>
                  <a:srgbClr val="121212"/>
                </a:solidFill>
              </a:rPr>
              <a:t>The Qualifying Individual (QI) Program</a:t>
            </a:r>
            <a:r>
              <a:rPr lang="en" sz="1200">
                <a:solidFill>
                  <a:srgbClr val="121212"/>
                </a:solidFill>
              </a:rPr>
              <a:t> is similar to the SLMB Program but has a higher monthly income limit. You must reapply for this program every year.</a:t>
            </a:r>
            <a:endParaRPr sz="1200">
              <a:solidFill>
                <a:srgbClr val="121212"/>
              </a:solidFill>
            </a:endParaRPr>
          </a:p>
          <a:p>
            <a:pPr indent="-228600">
              <a:lnSpc>
                <a:spcPct val="170000"/>
              </a:lnSpc>
              <a:buClr>
                <a:srgbClr val="121212"/>
              </a:buClr>
              <a:buSzPts val="1200"/>
              <a:buNone/>
            </a:pPr>
            <a:r>
              <a:rPr lang="en" sz="1200" b="1">
                <a:solidFill>
                  <a:srgbClr val="121212"/>
                </a:solidFill>
              </a:rPr>
              <a:t>The Qualified Disabled Working Individual (QDWI) Program</a:t>
            </a:r>
            <a:r>
              <a:rPr lang="en" sz="1200">
                <a:solidFill>
                  <a:srgbClr val="121212"/>
                </a:solidFill>
              </a:rPr>
              <a:t> is for individuals who have a disability, are working, and lost premium-free Medicare Part A and Social </a:t>
            </a:r>
          </a:p>
          <a:p>
            <a:pPr marL="457200" lvl="0" indent="-228600" algn="l">
              <a:lnSpc>
                <a:spcPct val="170000"/>
              </a:lnSpc>
              <a:spcBef>
                <a:spcPts val="0"/>
              </a:spcBef>
              <a:spcAft>
                <a:spcPts val="0"/>
              </a:spcAft>
              <a:buSzPts val="1200"/>
              <a:buNone/>
            </a:pPr>
            <a:r>
              <a:rPr lang="en" sz="1200">
                <a:solidFill>
                  <a:srgbClr val="121212"/>
                </a:solidFill>
              </a:rPr>
              <a:t>Security disability benefits because of returning to work. This program helps pay the cost of Medicare Part A.</a:t>
            </a:r>
            <a:endParaRPr sz="1200">
              <a:solidFill>
                <a:srgbClr val="121212"/>
              </a:solidFill>
            </a:endParaRPr>
          </a:p>
          <a:p>
            <a:pPr indent="-228600">
              <a:lnSpc>
                <a:spcPct val="170000"/>
              </a:lnSpc>
              <a:buSzPts val="1200"/>
              <a:buNone/>
            </a:pPr>
            <a:endParaRPr lang="en" sz="1200">
              <a:solidFill>
                <a:srgbClr val="121212"/>
              </a:solidFill>
            </a:endParaRPr>
          </a:p>
          <a:p>
            <a:pPr marL="0" lvl="0" indent="0" algn="l" rtl="0">
              <a:lnSpc>
                <a:spcPct val="170000"/>
              </a:lnSpc>
              <a:spcBef>
                <a:spcPts val="1500"/>
              </a:spcBef>
              <a:spcAft>
                <a:spcPts val="0"/>
              </a:spcAft>
              <a:buNone/>
            </a:pPr>
            <a:r>
              <a:rPr lang="en" sz="1200">
                <a:solidFill>
                  <a:srgbClr val="121212"/>
                </a:solidFill>
              </a:rPr>
              <a:t>Citation:</a:t>
            </a:r>
            <a:r>
              <a:rPr lang="en" sz="1600">
                <a:solidFill>
                  <a:srgbClr val="121212"/>
                </a:solidFill>
              </a:rPr>
              <a:t> </a:t>
            </a:r>
            <a:r>
              <a:rPr lang="en" sz="900">
                <a:solidFill>
                  <a:schemeClr val="dk1"/>
                </a:solidFill>
                <a:latin typeface="Times New Roman"/>
                <a:ea typeface="Times New Roman"/>
                <a:cs typeface="Times New Roman"/>
                <a:sym typeface="Times New Roman"/>
              </a:rPr>
              <a:t>Medicare - The United States Social Security Administration. (n.d.). https://www.ssa.gov/pubs/EN-05-10043.pdf</a:t>
            </a:r>
            <a:endParaRPr sz="1600">
              <a:solidFill>
                <a:srgbClr val="121212"/>
              </a:solidFill>
            </a:endParaRPr>
          </a:p>
          <a:p>
            <a:pPr marL="0" lvl="0" indent="0" algn="l" rtl="0">
              <a:spcBef>
                <a:spcPts val="15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83f8e0ce6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83f8e0ce6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a:solidFill>
                  <a:srgbClr val="266263"/>
                </a:solidFill>
                <a:latin typeface="Oxygen"/>
                <a:ea typeface="Oxygen"/>
                <a:cs typeface="Oxygen"/>
                <a:sym typeface="Oxygen"/>
              </a:rPr>
              <a:t>The Qualified Medicare Beneficiary (QMB) Program</a:t>
            </a:r>
            <a:r>
              <a:rPr lang="en" sz="1600">
                <a:solidFill>
                  <a:srgbClr val="266263"/>
                </a:solidFill>
                <a:latin typeface="Oxygen"/>
                <a:ea typeface="Oxygen"/>
                <a:cs typeface="Oxygen"/>
                <a:sym typeface="Oxygen"/>
              </a:rPr>
              <a:t> helps pay the monthly cost for Medicare Parts A and B. It also helps with the cost of deductibles, coinsurance, copayments and prescription drugs.​​</a:t>
            </a:r>
            <a:endParaRPr sz="1600">
              <a:solidFill>
                <a:srgbClr val="266263"/>
              </a:solidFill>
              <a:latin typeface="Oxygen"/>
              <a:ea typeface="Oxygen"/>
              <a:cs typeface="Oxygen"/>
              <a:sym typeface="Oxygen"/>
            </a:endParaRPr>
          </a:p>
          <a:p>
            <a:pPr marL="0" lvl="0" indent="0" algn="l" rtl="0">
              <a:lnSpc>
                <a:spcPct val="115000"/>
              </a:lnSpc>
              <a:spcBef>
                <a:spcPts val="0"/>
              </a:spcBef>
              <a:spcAft>
                <a:spcPts val="0"/>
              </a:spcAft>
              <a:buClr>
                <a:schemeClr val="dk1"/>
              </a:buClr>
              <a:buSzPts val="1100"/>
              <a:buFont typeface="Arial"/>
              <a:buNone/>
            </a:pPr>
            <a:r>
              <a:rPr lang="en" sz="1600" b="1">
                <a:solidFill>
                  <a:srgbClr val="266263"/>
                </a:solidFill>
                <a:latin typeface="Oxygen"/>
                <a:ea typeface="Oxygen"/>
                <a:cs typeface="Oxygen"/>
                <a:sym typeface="Oxygen"/>
              </a:rPr>
              <a:t>The Specified Low-Income Medicare Beneficiary (SLMB) Program</a:t>
            </a:r>
            <a:r>
              <a:rPr lang="en" sz="1600">
                <a:solidFill>
                  <a:srgbClr val="266263"/>
                </a:solidFill>
                <a:latin typeface="Oxygen"/>
                <a:ea typeface="Oxygen"/>
                <a:cs typeface="Oxygen"/>
                <a:sym typeface="Oxygen"/>
              </a:rPr>
              <a:t> helps pay for Medicare Part B, although you must have both A and B to qualify. The SLMB Program also offsets some prescription drug costs.​​</a:t>
            </a:r>
            <a:endParaRPr sz="1600">
              <a:solidFill>
                <a:srgbClr val="266263"/>
              </a:solidFill>
              <a:latin typeface="Oxygen"/>
              <a:ea typeface="Oxygen"/>
              <a:cs typeface="Oxygen"/>
              <a:sym typeface="Oxygen"/>
            </a:endParaRPr>
          </a:p>
          <a:p>
            <a:pPr marL="0" lvl="0" indent="0" algn="l" rtl="0">
              <a:lnSpc>
                <a:spcPct val="115000"/>
              </a:lnSpc>
              <a:spcBef>
                <a:spcPts val="0"/>
              </a:spcBef>
              <a:spcAft>
                <a:spcPts val="0"/>
              </a:spcAft>
              <a:buClr>
                <a:schemeClr val="dk1"/>
              </a:buClr>
              <a:buSzPts val="1100"/>
              <a:buFont typeface="Arial"/>
              <a:buNone/>
            </a:pPr>
            <a:r>
              <a:rPr lang="en" sz="1600" b="1">
                <a:solidFill>
                  <a:srgbClr val="266263"/>
                </a:solidFill>
                <a:latin typeface="Oxygen"/>
                <a:ea typeface="Oxygen"/>
                <a:cs typeface="Oxygen"/>
                <a:sym typeface="Oxygen"/>
              </a:rPr>
              <a:t>The Qualifying Individual (QI) Program</a:t>
            </a:r>
            <a:r>
              <a:rPr lang="en" sz="1600">
                <a:solidFill>
                  <a:srgbClr val="266263"/>
                </a:solidFill>
                <a:latin typeface="Oxygen"/>
                <a:ea typeface="Oxygen"/>
                <a:cs typeface="Oxygen"/>
                <a:sym typeface="Oxygen"/>
              </a:rPr>
              <a:t> is similar to the SLMB Program but has a higher monthly income limit. You must reapply for this program every year.​​</a:t>
            </a:r>
            <a:endParaRPr sz="1600">
              <a:solidFill>
                <a:srgbClr val="266263"/>
              </a:solidFill>
              <a:latin typeface="Oxygen"/>
              <a:ea typeface="Oxygen"/>
              <a:cs typeface="Oxygen"/>
              <a:sym typeface="Oxygen"/>
            </a:endParaRPr>
          </a:p>
          <a:p>
            <a:pPr marL="0" lvl="0" indent="0" algn="l" rtl="0">
              <a:lnSpc>
                <a:spcPct val="115000"/>
              </a:lnSpc>
              <a:spcBef>
                <a:spcPts val="0"/>
              </a:spcBef>
              <a:spcAft>
                <a:spcPts val="0"/>
              </a:spcAft>
              <a:buClr>
                <a:schemeClr val="dk1"/>
              </a:buClr>
              <a:buSzPts val="1100"/>
              <a:buFont typeface="Arial"/>
              <a:buNone/>
            </a:pPr>
            <a:r>
              <a:rPr lang="en" sz="1600" b="1">
                <a:solidFill>
                  <a:srgbClr val="266263"/>
                </a:solidFill>
                <a:latin typeface="Oxygen"/>
                <a:ea typeface="Oxygen"/>
                <a:cs typeface="Oxygen"/>
                <a:sym typeface="Oxygen"/>
              </a:rPr>
              <a:t>The Qualified Disabled Working Individual (QDWI) Program</a:t>
            </a:r>
            <a:r>
              <a:rPr lang="en" sz="1600">
                <a:solidFill>
                  <a:srgbClr val="266263"/>
                </a:solidFill>
                <a:latin typeface="Oxygen"/>
                <a:ea typeface="Oxygen"/>
                <a:cs typeface="Oxygen"/>
                <a:sym typeface="Oxygen"/>
              </a:rPr>
              <a:t> is for individuals who have a disability, are working, and lost premium-free Medicare Part A and Social Security disability benefits because of returning to work. This program helps pay the cost of Medicare Part A.</a:t>
            </a:r>
            <a:endParaRPr sz="1600">
              <a:solidFill>
                <a:srgbClr val="266263"/>
              </a:solidFill>
              <a:latin typeface="Oxygen"/>
              <a:ea typeface="Oxygen"/>
              <a:cs typeface="Oxygen"/>
              <a:sym typeface="Oxygen"/>
            </a:endParaRPr>
          </a:p>
          <a:p>
            <a:pPr marL="0" lvl="0" indent="0" algn="l" rtl="0">
              <a:lnSpc>
                <a:spcPct val="115000"/>
              </a:lnSpc>
              <a:spcBef>
                <a:spcPts val="0"/>
              </a:spcBef>
              <a:spcAft>
                <a:spcPts val="0"/>
              </a:spcAft>
              <a:buClr>
                <a:schemeClr val="dk1"/>
              </a:buClr>
              <a:buSzPts val="1100"/>
              <a:buFont typeface="Arial"/>
              <a:buNone/>
            </a:pPr>
            <a:endParaRPr sz="1600">
              <a:solidFill>
                <a:srgbClr val="266263"/>
              </a:solidFill>
              <a:latin typeface="Oxygen"/>
              <a:ea typeface="Oxygen"/>
              <a:cs typeface="Oxygen"/>
              <a:sym typeface="Oxygen"/>
            </a:endParaRPr>
          </a:p>
          <a:p>
            <a:pPr marL="0" lvl="0" indent="0" algn="l" rtl="0">
              <a:lnSpc>
                <a:spcPct val="170000"/>
              </a:lnSpc>
              <a:spcBef>
                <a:spcPts val="0"/>
              </a:spcBef>
              <a:spcAft>
                <a:spcPts val="1500"/>
              </a:spcAft>
              <a:buClr>
                <a:schemeClr val="dk1"/>
              </a:buClr>
              <a:buSzPts val="1100"/>
              <a:buFont typeface="Arial"/>
              <a:buNone/>
            </a:pPr>
            <a:r>
              <a:rPr lang="en" sz="1200">
                <a:solidFill>
                  <a:srgbClr val="121212"/>
                </a:solidFill>
              </a:rPr>
              <a:t>Citation:</a:t>
            </a:r>
            <a:r>
              <a:rPr lang="en" sz="1600">
                <a:solidFill>
                  <a:srgbClr val="121212"/>
                </a:solidFill>
              </a:rPr>
              <a:t> </a:t>
            </a:r>
            <a:r>
              <a:rPr lang="en" sz="900">
                <a:solidFill>
                  <a:schemeClr val="dk1"/>
                </a:solidFill>
                <a:latin typeface="Times New Roman"/>
                <a:ea typeface="Times New Roman"/>
                <a:cs typeface="Times New Roman"/>
                <a:sym typeface="Times New Roman"/>
              </a:rPr>
              <a:t>Medicare - The United States Social Security Administration. (n.d.). https://www.ssa.gov/pubs/EN-05-10043.pdf</a:t>
            </a:r>
            <a:endParaRPr sz="1600">
              <a:solidFill>
                <a:srgbClr val="266263"/>
              </a:solidFill>
              <a:latin typeface="Oxygen"/>
              <a:ea typeface="Oxygen"/>
              <a:cs typeface="Oxygen"/>
              <a:sym typeface="Oxyge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7d7c99fd95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7d7c99fd95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7d7c99fd95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7d7c99fd95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7b9eb98d4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27b9eb98d4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dirty="0"/>
              <a:t>After you enroll in Medicare, you’ll receive a red, white, and blue Medicare card showing whether you have Part A, Part B, or both. Keep your card in a safe place so you’ll have it when you need it. If your card is lost or stolen, you can request a replacement card online by setting up a personal "my Social Security account" at www.ssa.gov/myaccount, or call our toll-free number at 1-800-772-1213, TTY 1-800-325-0778. You’ll also receive Medicare &amp; You (Publication No. CMS-10050), a handbook that describes your Medicare benefits and plan choices.</a:t>
            </a:r>
            <a:endParaRPr dirty="0"/>
          </a:p>
          <a:p>
            <a:pPr marL="0" lvl="0" indent="0" algn="l" rtl="0">
              <a:spcBef>
                <a:spcPts val="0"/>
              </a:spcBef>
              <a:spcAft>
                <a:spcPts val="0"/>
              </a:spcAft>
              <a:buNone/>
            </a:pPr>
            <a:endParaRPr/>
          </a:p>
          <a:p>
            <a:pPr marL="0" lvl="0" indent="0" algn="l" rtl="0">
              <a:spcBef>
                <a:spcPts val="0"/>
              </a:spcBef>
              <a:spcAft>
                <a:spcPts val="0"/>
              </a:spcAft>
              <a:buNone/>
            </a:pPr>
            <a:endParaRPr/>
          </a:p>
          <a:p>
            <a:pPr marL="0" indent="0">
              <a:buClr>
                <a:schemeClr val="dk1"/>
              </a:buClr>
              <a:buNone/>
            </a:pPr>
            <a:r>
              <a:rPr lang="en" dirty="0">
                <a:solidFill>
                  <a:schemeClr val="dk1"/>
                </a:solidFill>
              </a:rPr>
              <a:t>Citation: </a:t>
            </a:r>
            <a:r>
              <a:rPr lang="en" sz="800" dirty="0">
                <a:solidFill>
                  <a:schemeClr val="dk1"/>
                </a:solidFill>
                <a:latin typeface="Times New Roman"/>
                <a:ea typeface="Times New Roman"/>
                <a:cs typeface="Times New Roman"/>
                <a:sym typeface="Times New Roman"/>
              </a:rPr>
              <a:t>Medicare - The United States Social Security Administration. (n.d.). https://www.ssa.gov/pubs/EN-05-10043.pdf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7a671e476d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7a671e476d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arenR"/>
            </a:pPr>
            <a:r>
              <a:rPr lang="en" dirty="0">
                <a:solidFill>
                  <a:schemeClr val="dk1"/>
                </a:solidFill>
              </a:rPr>
              <a:t>Describe what Medicare, Medicare Advantage, and Dual Eligible </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arenR"/>
            </a:pPr>
            <a:r>
              <a:rPr lang="en" dirty="0">
                <a:solidFill>
                  <a:schemeClr val="dk1"/>
                </a:solidFill>
              </a:rPr>
              <a:t>Identify the differences between Medicare A, B, C,D</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arenR"/>
            </a:pPr>
            <a:r>
              <a:rPr lang="en" dirty="0">
                <a:solidFill>
                  <a:schemeClr val="dk1"/>
                </a:solidFill>
              </a:rPr>
              <a:t>Review how individuals can sign up for Medicare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7d5504c5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7d5504c5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https://www.medicare.gov/plan-compare/#/coverage-options?year=2023&amp;lang=en</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Citation: </a:t>
            </a:r>
            <a:r>
              <a:rPr lang="en">
                <a:solidFill>
                  <a:schemeClr val="dk1"/>
                </a:solidFill>
              </a:rPr>
              <a:t>Medicare.gov. (n.d.-b). </a:t>
            </a:r>
            <a:r>
              <a:rPr lang="en" i="1">
                <a:solidFill>
                  <a:schemeClr val="dk1"/>
                </a:solidFill>
              </a:rPr>
              <a:t>Your Medicare Options</a:t>
            </a:r>
            <a:r>
              <a:rPr lang="en">
                <a:solidFill>
                  <a:schemeClr val="dk1"/>
                </a:solidFill>
              </a:rPr>
              <a:t>. Find a medicare plan. https://www.medicare.gov/plan-compare/#/coverage-options?year=2023&amp;lang=en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7d7c99fd95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7d7c99fd9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Citation(s):</a:t>
            </a:r>
            <a:endParaRPr/>
          </a:p>
          <a:p>
            <a:pPr marL="355600" lvl="0" indent="-12700" algn="l" rtl="0">
              <a:lnSpc>
                <a:spcPct val="115000"/>
              </a:lnSpc>
              <a:spcBef>
                <a:spcPts val="1200"/>
              </a:spcBef>
              <a:spcAft>
                <a:spcPts val="0"/>
              </a:spcAft>
              <a:buClr>
                <a:schemeClr val="dk1"/>
              </a:buClr>
              <a:buSzPts val="1100"/>
              <a:buFont typeface="Arial"/>
              <a:buNone/>
            </a:pPr>
            <a:r>
              <a:rPr lang="en" i="1">
                <a:solidFill>
                  <a:schemeClr val="dk1"/>
                </a:solidFill>
              </a:rPr>
              <a:t>Reporting Medicare Fraud &amp; Abuse</a:t>
            </a:r>
            <a:r>
              <a:rPr lang="en">
                <a:solidFill>
                  <a:schemeClr val="dk1"/>
                </a:solidFill>
              </a:rPr>
              <a:t>. Medicare. (n.d.-b). https://www.medicare.gov/basics/reporting-medicare-fraud-and-abuse </a:t>
            </a:r>
            <a:endParaRPr>
              <a:solidFill>
                <a:schemeClr val="dk1"/>
              </a:solidFill>
            </a:endParaRPr>
          </a:p>
          <a:p>
            <a:pPr marL="355600" lvl="0" indent="-12700" algn="l" rtl="0">
              <a:lnSpc>
                <a:spcPct val="115000"/>
              </a:lnSpc>
              <a:spcBef>
                <a:spcPts val="1200"/>
              </a:spcBef>
              <a:spcAft>
                <a:spcPts val="0"/>
              </a:spcAft>
              <a:buClr>
                <a:schemeClr val="dk1"/>
              </a:buClr>
              <a:buSzPts val="1100"/>
              <a:buFont typeface="Arial"/>
              <a:buNone/>
            </a:pPr>
            <a:r>
              <a:rPr lang="en" sz="1200" i="1">
                <a:solidFill>
                  <a:schemeClr val="dk1"/>
                </a:solidFill>
                <a:latin typeface="Times New Roman"/>
                <a:ea typeface="Times New Roman"/>
                <a:cs typeface="Times New Roman"/>
                <a:sym typeface="Times New Roman"/>
              </a:rPr>
              <a:t>Medicare Fraud And Abuse: How Seniors Can Protect Themselves</a:t>
            </a:r>
            <a:r>
              <a:rPr lang="en" sz="1200">
                <a:solidFill>
                  <a:schemeClr val="dk1"/>
                </a:solidFill>
                <a:latin typeface="Times New Roman"/>
                <a:ea typeface="Times New Roman"/>
                <a:cs typeface="Times New Roman"/>
                <a:sym typeface="Times New Roman"/>
              </a:rPr>
              <a:t>. The National Council on Aging. (n.d.). https://www.ncoa.org/article/medicare-fraud-and-abuse-how-seniors-can-protect-themselves </a:t>
            </a:r>
            <a:endParaRPr sz="120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1200"/>
              </a:spcAft>
              <a:buClr>
                <a:schemeClr val="dk1"/>
              </a:buClr>
              <a:buSzPts val="1100"/>
              <a:buFont typeface="Arial"/>
              <a:buNone/>
            </a:pPr>
            <a:endParaRPr sz="12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7d7c99fd95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7d7c99fd95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Citation(s):</a:t>
            </a:r>
            <a:endParaRPr/>
          </a:p>
          <a:p>
            <a:pPr marL="355600" lvl="0" indent="-12700" algn="l" rtl="0">
              <a:lnSpc>
                <a:spcPct val="115000"/>
              </a:lnSpc>
              <a:spcBef>
                <a:spcPts val="1200"/>
              </a:spcBef>
              <a:spcAft>
                <a:spcPts val="0"/>
              </a:spcAft>
              <a:buClr>
                <a:schemeClr val="dk1"/>
              </a:buClr>
              <a:buSzPts val="1100"/>
              <a:buFont typeface="Arial"/>
              <a:buNone/>
            </a:pPr>
            <a:r>
              <a:rPr lang="en" i="1">
                <a:solidFill>
                  <a:schemeClr val="dk1"/>
                </a:solidFill>
              </a:rPr>
              <a:t>Reporting Medicare Fraud &amp; Abuse</a:t>
            </a:r>
            <a:r>
              <a:rPr lang="en">
                <a:solidFill>
                  <a:schemeClr val="dk1"/>
                </a:solidFill>
              </a:rPr>
              <a:t>. Medicare. (n.d.-b). https://www.medicare.gov/basics/reporting-medicare-fraud-and-abuse </a:t>
            </a:r>
            <a:endParaRPr>
              <a:solidFill>
                <a:schemeClr val="dk1"/>
              </a:solidFill>
            </a:endParaRPr>
          </a:p>
          <a:p>
            <a:pPr marL="355600" lvl="0" indent="-12700" algn="l" rtl="0">
              <a:lnSpc>
                <a:spcPct val="115000"/>
              </a:lnSpc>
              <a:spcBef>
                <a:spcPts val="1200"/>
              </a:spcBef>
              <a:spcAft>
                <a:spcPts val="0"/>
              </a:spcAft>
              <a:buClr>
                <a:schemeClr val="dk1"/>
              </a:buClr>
              <a:buSzPts val="1100"/>
              <a:buFont typeface="Arial"/>
              <a:buNone/>
            </a:pPr>
            <a:r>
              <a:rPr lang="en" sz="1200" i="1">
                <a:solidFill>
                  <a:schemeClr val="dk1"/>
                </a:solidFill>
                <a:latin typeface="Times New Roman"/>
                <a:ea typeface="Times New Roman"/>
                <a:cs typeface="Times New Roman"/>
                <a:sym typeface="Times New Roman"/>
              </a:rPr>
              <a:t>Medicare Fraud And Abuse: How Seniors Can Protect Themselves</a:t>
            </a:r>
            <a:r>
              <a:rPr lang="en" sz="1200">
                <a:solidFill>
                  <a:schemeClr val="dk1"/>
                </a:solidFill>
                <a:latin typeface="Times New Roman"/>
                <a:ea typeface="Times New Roman"/>
                <a:cs typeface="Times New Roman"/>
                <a:sym typeface="Times New Roman"/>
              </a:rPr>
              <a:t>. The National Council on Aging. (n.d.). https://www.ncoa.org/article/medicare-fraud-and-abuse-how-seniors-can-protect-themselves </a:t>
            </a:r>
            <a:endParaRPr sz="12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82f1ca47a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82f1ca47a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t>Mention </a:t>
            </a:r>
            <a:r>
              <a:rPr lang="en" dirty="0">
                <a:solidFill>
                  <a:schemeClr val="dk1"/>
                </a:solidFill>
              </a:rPr>
              <a:t>Medicare interactive tool in audio </a:t>
            </a:r>
            <a:endParaRPr u="sng" dirty="0">
              <a:solidFill>
                <a:srgbClr val="1155CC"/>
              </a:solidFill>
            </a:endParaRPr>
          </a:p>
          <a:p>
            <a:pPr marL="0" lvl="0" indent="0" algn="l" rtl="0">
              <a:lnSpc>
                <a:spcPct val="115000"/>
              </a:lnSpc>
              <a:spcBef>
                <a:spcPts val="0"/>
              </a:spcBef>
              <a:spcAft>
                <a:spcPts val="0"/>
              </a:spcAft>
              <a:buNone/>
            </a:pPr>
            <a:endParaRPr sz="1000" dirty="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43dd2f8c8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43dd2f8c8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202020"/>
                </a:solidFill>
                <a:highlight>
                  <a:srgbClr val="FFFFFF"/>
                </a:highlight>
              </a:rPr>
              <a:t>Culturally &amp; Linguistically Appropriate Services (CLAS) assist with taking into account the cultural health beliefs, preferred languages, health literacy levels and communication needs of a population and community being served. </a:t>
            </a:r>
            <a:endParaRPr sz="1200">
              <a:solidFill>
                <a:srgbClr val="202020"/>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sz="1200">
                <a:solidFill>
                  <a:srgbClr val="202020"/>
                </a:solidFill>
                <a:highlight>
                  <a:srgbClr val="FFFFFF"/>
                </a:highlight>
              </a:rPr>
              <a:t>Coverage to Care (C2C) is an initiative, developed by the Centers for Medicare &amp; Medicaid Services (CMS), to help your patients understand health coverage and connect to the primary care and the preventive services that are right for them, so they can live a long and healthy life.</a:t>
            </a:r>
            <a:endParaRPr sz="1200">
              <a:solidFill>
                <a:srgbClr val="202020"/>
              </a:solidFill>
              <a:highlight>
                <a:srgbClr val="FFFFFF"/>
              </a:highlight>
            </a:endParaRPr>
          </a:p>
          <a:p>
            <a:pPr marL="0" lvl="0" indent="0" algn="l" rtl="0">
              <a:spcBef>
                <a:spcPts val="0"/>
              </a:spcBef>
              <a:spcAft>
                <a:spcPts val="0"/>
              </a:spcAft>
              <a:buNone/>
            </a:pPr>
            <a:endParaRPr sz="1200">
              <a:solidFill>
                <a:srgbClr val="202020"/>
              </a:solidFill>
              <a:highlight>
                <a:srgbClr val="FFFFFF"/>
              </a:highlight>
            </a:endParaRPr>
          </a:p>
          <a:p>
            <a:pPr marL="0" lvl="0" indent="0" algn="l" rtl="0">
              <a:spcBef>
                <a:spcPts val="0"/>
              </a:spcBef>
              <a:spcAft>
                <a:spcPts val="0"/>
              </a:spcAft>
              <a:buNone/>
            </a:pPr>
            <a:r>
              <a:rPr lang="en" sz="1200">
                <a:solidFill>
                  <a:srgbClr val="202020"/>
                </a:solidFill>
                <a:highlight>
                  <a:srgbClr val="FFFFFF"/>
                </a:highlight>
              </a:rPr>
              <a:t>This </a:t>
            </a:r>
            <a:r>
              <a:rPr lang="en" sz="1200" u="sng">
                <a:solidFill>
                  <a:srgbClr val="007C89"/>
                </a:solidFill>
                <a:highlight>
                  <a:srgbClr val="FFFFFF"/>
                </a:highlight>
                <a:hlinkClick r:id="rId3">
                  <a:extLst>
                    <a:ext uri="{A12FA001-AC4F-418D-AE19-62706E023703}">
                      <ahyp:hlinkClr xmlns:ahyp="http://schemas.microsoft.com/office/drawing/2018/hyperlinkcolor" val="tx"/>
                    </a:ext>
                  </a:extLst>
                </a:hlinkClick>
              </a:rPr>
              <a:t>roadmap</a:t>
            </a:r>
            <a:r>
              <a:rPr lang="en" sz="1200">
                <a:solidFill>
                  <a:srgbClr val="202020"/>
                </a:solidFill>
                <a:highlight>
                  <a:srgbClr val="FFFFFF"/>
                </a:highlight>
              </a:rPr>
              <a:t> explains what health coverage is, and how to use it to get the primary care and preventive services your patients and their families need to live long, healthy lives.</a:t>
            </a:r>
            <a:endParaRPr sz="1200">
              <a:solidFill>
                <a:srgbClr val="202020"/>
              </a:solidFill>
              <a:highlight>
                <a:srgbClr val="FFFFFF"/>
              </a:highlight>
            </a:endParaRPr>
          </a:p>
          <a:p>
            <a:pPr marL="0" lvl="0" indent="0" algn="l" rtl="0">
              <a:spcBef>
                <a:spcPts val="0"/>
              </a:spcBef>
              <a:spcAft>
                <a:spcPts val="0"/>
              </a:spcAft>
              <a:buNone/>
            </a:pPr>
            <a:endParaRPr sz="1200">
              <a:solidFill>
                <a:srgbClr val="202020"/>
              </a:solidFill>
              <a:highlight>
                <a:srgbClr val="FFFFFF"/>
              </a:highlight>
            </a:endParaRPr>
          </a:p>
          <a:p>
            <a:pPr marL="0" lvl="0" indent="0" algn="l" rtl="0">
              <a:spcBef>
                <a:spcPts val="0"/>
              </a:spcBef>
              <a:spcAft>
                <a:spcPts val="0"/>
              </a:spcAft>
              <a:buNone/>
            </a:pPr>
            <a:r>
              <a:rPr lang="en" sz="1200" i="1">
                <a:solidFill>
                  <a:srgbClr val="202020"/>
                </a:solidFill>
                <a:highlight>
                  <a:srgbClr val="FFFFFF"/>
                </a:highlight>
              </a:rPr>
              <a:t>From Coverage to Care (C2C)</a:t>
            </a:r>
            <a:r>
              <a:rPr lang="en" sz="1200">
                <a:solidFill>
                  <a:srgbClr val="202020"/>
                </a:solidFill>
                <a:highlight>
                  <a:srgbClr val="FFFFFF"/>
                </a:highlight>
              </a:rPr>
              <a:t> has </a:t>
            </a:r>
            <a:r>
              <a:rPr lang="en" sz="1200" u="sng">
                <a:solidFill>
                  <a:srgbClr val="007C89"/>
                </a:solidFill>
                <a:highlight>
                  <a:srgbClr val="FFFFFF"/>
                </a:highlight>
                <a:hlinkClick r:id="rId4">
                  <a:extLst>
                    <a:ext uri="{A12FA001-AC4F-418D-AE19-62706E023703}">
                      <ahyp:hlinkClr xmlns:ahyp="http://schemas.microsoft.com/office/drawing/2018/hyperlinkcolor" val="tx"/>
                    </a:ext>
                  </a:extLst>
                </a:hlinkClick>
              </a:rPr>
              <a:t>resources</a:t>
            </a:r>
            <a:r>
              <a:rPr lang="en" sz="1200">
                <a:solidFill>
                  <a:srgbClr val="202020"/>
                </a:solidFill>
                <a:highlight>
                  <a:srgbClr val="FFFFFF"/>
                </a:highlight>
              </a:rPr>
              <a:t> for family members, loved ones, patients, and communities available in different languages including Spanish, Arabic, Chinese, Haitian Creole, Korean, Russian, Vietnamese and a Tribal Version.</a:t>
            </a:r>
            <a:endParaRPr sz="1200">
              <a:solidFill>
                <a:srgbClr val="202020"/>
              </a:solidFill>
              <a:highlight>
                <a:srgbClr val="FFFFFF"/>
              </a:highlight>
            </a:endParaRPr>
          </a:p>
          <a:p>
            <a:pPr marL="0" lvl="0" indent="0" algn="l" rtl="0">
              <a:spcBef>
                <a:spcPts val="0"/>
              </a:spcBef>
              <a:spcAft>
                <a:spcPts val="0"/>
              </a:spcAft>
              <a:buNone/>
            </a:pPr>
            <a:endParaRPr sz="1200">
              <a:solidFill>
                <a:srgbClr val="202020"/>
              </a:solidFill>
              <a:highlight>
                <a:srgbClr val="FFFFFF"/>
              </a:highlight>
            </a:endParaRPr>
          </a:p>
          <a:p>
            <a:pPr marL="0" lvl="0" indent="0" algn="l" rtl="0">
              <a:spcBef>
                <a:spcPts val="0"/>
              </a:spcBef>
              <a:spcAft>
                <a:spcPts val="0"/>
              </a:spcAft>
              <a:buNone/>
            </a:pPr>
            <a:r>
              <a:rPr lang="en" sz="1200" u="sng">
                <a:solidFill>
                  <a:schemeClr val="hlink"/>
                </a:solidFill>
                <a:highlight>
                  <a:srgbClr val="FFFFFF"/>
                </a:highlight>
                <a:hlinkClick r:id="rId5"/>
              </a:rPr>
              <a:t>https://www.cms.gov/about-cms/cms-office-minority-health/health-equity-programs-and-healthcare-resources-cms/coverage-care</a:t>
            </a:r>
            <a:endParaRPr sz="1200">
              <a:solidFill>
                <a:srgbClr val="202020"/>
              </a:solidFill>
              <a:highlight>
                <a:srgbClr val="FFFFFF"/>
              </a:highlight>
            </a:endParaRPr>
          </a:p>
          <a:p>
            <a:pPr marL="0" lvl="0" indent="0" algn="l" rtl="0">
              <a:spcBef>
                <a:spcPts val="0"/>
              </a:spcBef>
              <a:spcAft>
                <a:spcPts val="0"/>
              </a:spcAft>
              <a:buNone/>
            </a:pPr>
            <a:endParaRPr sz="1200">
              <a:solidFill>
                <a:srgbClr val="202020"/>
              </a:solidFill>
              <a:highlight>
                <a:srgbClr val="FFFFFF"/>
              </a:highlight>
            </a:endParaRPr>
          </a:p>
          <a:p>
            <a:pPr marL="0" lvl="0" indent="0" algn="l" rtl="0">
              <a:spcBef>
                <a:spcPts val="0"/>
              </a:spcBef>
              <a:spcAft>
                <a:spcPts val="0"/>
              </a:spcAft>
              <a:buNone/>
            </a:pPr>
            <a:r>
              <a:rPr lang="en" sz="1200">
                <a:solidFill>
                  <a:srgbClr val="202020"/>
                </a:solidFill>
                <a:highlight>
                  <a:srgbClr val="FFFFFF"/>
                </a:highlight>
              </a:rPr>
              <a:t>Citation:</a:t>
            </a:r>
            <a:endParaRPr sz="1200">
              <a:solidFill>
                <a:srgbClr val="202020"/>
              </a:solidFill>
              <a:highlight>
                <a:srgbClr val="FFFFFF"/>
              </a:highlight>
            </a:endParaRPr>
          </a:p>
          <a:p>
            <a:pPr marL="0" lvl="0" indent="0" algn="l" rtl="0">
              <a:spcBef>
                <a:spcPts val="0"/>
              </a:spcBef>
              <a:spcAft>
                <a:spcPts val="0"/>
              </a:spcAft>
              <a:buNone/>
            </a:pPr>
            <a:endParaRPr sz="1200">
              <a:solidFill>
                <a:srgbClr val="202020"/>
              </a:solidFill>
              <a:highlight>
                <a:srgbClr val="FFFFFF"/>
              </a:highlight>
            </a:endParaRPr>
          </a:p>
          <a:p>
            <a:pPr marL="0" lvl="0" indent="0" algn="l" rtl="0">
              <a:spcBef>
                <a:spcPts val="0"/>
              </a:spcBef>
              <a:spcAft>
                <a:spcPts val="0"/>
              </a:spcAft>
              <a:buNone/>
            </a:pPr>
            <a:r>
              <a:rPr lang="en" sz="1200">
                <a:solidFill>
                  <a:srgbClr val="202020"/>
                </a:solidFill>
                <a:highlight>
                  <a:srgbClr val="FFFFFF"/>
                </a:highlight>
              </a:rPr>
              <a:t> </a:t>
            </a:r>
            <a:r>
              <a:rPr lang="en" sz="700" i="1">
                <a:solidFill>
                  <a:schemeClr val="dk1"/>
                </a:solidFill>
                <a:latin typeface="Times New Roman"/>
                <a:ea typeface="Times New Roman"/>
                <a:cs typeface="Times New Roman"/>
                <a:sym typeface="Times New Roman"/>
              </a:rPr>
              <a:t>Coverage to care</a:t>
            </a:r>
            <a:r>
              <a:rPr lang="en" sz="700">
                <a:solidFill>
                  <a:schemeClr val="dk1"/>
                </a:solidFill>
                <a:latin typeface="Times New Roman"/>
                <a:ea typeface="Times New Roman"/>
                <a:cs typeface="Times New Roman"/>
                <a:sym typeface="Times New Roman"/>
              </a:rPr>
              <a:t>. CMS.gov. (n.d.-b). https://www.cms.gov/about-cms/agency-information/omh/health-equity-programs/c2c</a:t>
            </a:r>
            <a:endParaRPr sz="7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1200">
              <a:solidFill>
                <a:srgbClr val="202020"/>
              </a:solidFill>
              <a:highlight>
                <a:srgbClr val="FFFFFF"/>
              </a:highlight>
            </a:endParaRPr>
          </a:p>
          <a:p>
            <a:pPr marL="0" lvl="0" indent="0" algn="l" rtl="0">
              <a:spcBef>
                <a:spcPts val="0"/>
              </a:spcBef>
              <a:spcAft>
                <a:spcPts val="0"/>
              </a:spcAft>
              <a:buNone/>
            </a:pPr>
            <a:endParaRPr sz="1200">
              <a:solidFill>
                <a:srgbClr val="202020"/>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81f028ac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81f028ac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highlight>
                  <a:srgbClr val="FFFFFF"/>
                </a:highlight>
              </a:rPr>
              <a:t>Faith-based organizations can use this </a:t>
            </a:r>
            <a:r>
              <a:rPr lang="en" sz="1200" u="sng" dirty="0">
                <a:solidFill>
                  <a:srgbClr val="1155CC"/>
                </a:solidFill>
                <a:highlight>
                  <a:srgbClr val="FFFFFF"/>
                </a:highlight>
                <a:hlinkClick r:id="rId3">
                  <a:extLst>
                    <a:ext uri="{A12FA001-AC4F-418D-AE19-62706E023703}">
                      <ahyp:hlinkClr xmlns:ahyp="http://schemas.microsoft.com/office/drawing/2018/hyperlinkcolor" val="tx"/>
                    </a:ext>
                  </a:extLst>
                </a:hlinkClick>
              </a:rPr>
              <a:t>toolkit</a:t>
            </a:r>
            <a:r>
              <a:rPr lang="en" sz="1200" dirty="0">
                <a:solidFill>
                  <a:schemeClr val="dk1"/>
                </a:solidFill>
                <a:highlight>
                  <a:srgbClr val="FFFFFF"/>
                </a:highlight>
              </a:rPr>
              <a:t> to share important Medicaid and CHIP information with those in their congregations, communities, and with those they serve. The toolkit includes ready-to-use resources, such as bulletin inserts, key messages, social media messages, and more.  Also check out the </a:t>
            </a:r>
            <a:r>
              <a:rPr lang="en" sz="1200" u="sng" dirty="0">
                <a:solidFill>
                  <a:srgbClr val="1155CC"/>
                </a:solidFill>
                <a:highlight>
                  <a:srgbClr val="FFFFFF"/>
                </a:highlight>
                <a:hlinkClick r:id="rId4">
                  <a:extLst>
                    <a:ext uri="{A12FA001-AC4F-418D-AE19-62706E023703}">
                      <ahyp:hlinkClr xmlns:ahyp="http://schemas.microsoft.com/office/drawing/2018/hyperlinkcolor" val="tx"/>
                    </a:ext>
                  </a:extLst>
                </a:hlinkClick>
              </a:rPr>
              <a:t>Center’s PSA on Medicaid Renewals</a:t>
            </a:r>
            <a:r>
              <a:rPr lang="en" sz="1200" dirty="0">
                <a:solidFill>
                  <a:schemeClr val="dk1"/>
                </a:solidFill>
                <a:highlight>
                  <a:srgbClr val="FFFFFF"/>
                </a:highlight>
              </a:rPr>
              <a:t> to help spread the word about this current and critical issue for many in our communities.</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r>
              <a:rPr lang="en" sz="1200" u="sng" dirty="0">
                <a:solidFill>
                  <a:schemeClr val="hlink"/>
                </a:solidFill>
                <a:highlight>
                  <a:srgbClr val="FFFFFF"/>
                </a:highlight>
                <a:hlinkClick r:id="rId5"/>
              </a:rPr>
              <a:t>https://www.medicaid.gov/sites/default/files/2023-08/faith-based-toolkit.pdf</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Citation: </a:t>
            </a:r>
            <a:endParaRPr sz="1200" dirty="0">
              <a:solidFill>
                <a:schemeClr val="dk1"/>
              </a:solidFill>
              <a:highlight>
                <a:srgbClr val="FFFFFF"/>
              </a:highlight>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Center for Medicare and Medicaid Services. (n.d.). </a:t>
            </a:r>
            <a:r>
              <a:rPr lang="en" i="1" dirty="0">
                <a:solidFill>
                  <a:schemeClr val="dk1"/>
                </a:solidFill>
              </a:rPr>
              <a:t>Medicaid and CHIP Renewals: A Faith-Based Communications Toolkit</a:t>
            </a:r>
            <a:r>
              <a:rPr lang="en" dirty="0">
                <a:solidFill>
                  <a:schemeClr val="dk1"/>
                </a:solidFill>
              </a:rPr>
              <a:t>. Medicaid.gov. https://www.medicaid.gov/sites/default/files/2023-08/faith-based-toolkit.pdf </a:t>
            </a:r>
            <a:endParaRPr dirty="0">
              <a:solidFill>
                <a:schemeClr val="dk1"/>
              </a:solidFill>
            </a:endParaRPr>
          </a:p>
          <a:p>
            <a:pPr marL="0" lvl="0" indent="0" algn="l" rtl="0">
              <a:spcBef>
                <a:spcPts val="0"/>
              </a:spcBef>
              <a:spcAft>
                <a:spcPts val="0"/>
              </a:spcAft>
              <a:buNone/>
            </a:pPr>
            <a:r>
              <a:rPr lang="en" sz="1200" dirty="0">
                <a:solidFill>
                  <a:schemeClr val="dk1"/>
                </a:solidFill>
                <a:highlight>
                  <a:srgbClr val="FFFFFF"/>
                </a:highlight>
              </a:rPr>
              <a:t> </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b9eb98d40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b9eb98d40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rgbClr val="202124"/>
                </a:solidFill>
                <a:highlight>
                  <a:srgbClr val="FFFFFF"/>
                </a:highlight>
                <a:latin typeface="Roboto"/>
                <a:ea typeface="Roboto"/>
                <a:cs typeface="Roboto"/>
                <a:sym typeface="Roboto"/>
              </a:rPr>
              <a:t> </a:t>
            </a:r>
            <a:r>
              <a:rPr lang="en" sz="1500" dirty="0">
                <a:solidFill>
                  <a:srgbClr val="040C28"/>
                </a:solidFill>
                <a:latin typeface="Roboto"/>
                <a:ea typeface="Roboto"/>
                <a:cs typeface="Roboto"/>
                <a:sym typeface="Roboto"/>
              </a:rPr>
              <a:t>You don't have to be a U.S. citizen to qualify for Medicare</a:t>
            </a:r>
            <a:r>
              <a:rPr lang="en" sz="1500" dirty="0">
                <a:solidFill>
                  <a:srgbClr val="202124"/>
                </a:solidFill>
                <a:highlight>
                  <a:srgbClr val="FFFFFF"/>
                </a:highlight>
                <a:latin typeface="Roboto"/>
                <a:ea typeface="Roboto"/>
                <a:cs typeface="Roboto"/>
                <a:sym typeface="Roboto"/>
              </a:rPr>
              <a:t>, requirements depend on whether you or your spouse worked in the United States and paid Medicare payroll taxes. If not, you'll have to pay premiums for coverage.</a:t>
            </a:r>
            <a:endParaRPr sz="1500" dirty="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1500" dirty="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dirty="0">
                <a:solidFill>
                  <a:schemeClr val="dk1"/>
                </a:solidFill>
              </a:rPr>
              <a:t>You have to be retired in order to get Medicare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Citation: </a:t>
            </a:r>
            <a:r>
              <a:rPr lang="en" sz="700" dirty="0">
                <a:solidFill>
                  <a:schemeClr val="dk1"/>
                </a:solidFill>
                <a:latin typeface="Times New Roman"/>
                <a:ea typeface="Times New Roman"/>
                <a:cs typeface="Times New Roman"/>
                <a:sym typeface="Times New Roman"/>
              </a:rPr>
              <a:t>Medicare - The United States Social Security Administration. (n.d.). https://www.ssa.gov/pubs/EN-05-10043.pdf </a:t>
            </a:r>
            <a:endParaRPr sz="7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7b9eb98d4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7b9eb98d4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Citation: </a:t>
            </a:r>
            <a:r>
              <a:rPr lang="en" sz="700">
                <a:solidFill>
                  <a:schemeClr val="dk1"/>
                </a:solidFill>
                <a:latin typeface="Times New Roman"/>
                <a:ea typeface="Times New Roman"/>
                <a:cs typeface="Times New Roman"/>
                <a:sym typeface="Times New Roman"/>
              </a:rPr>
              <a:t>Medicare - The United States Social Security Administration. (n.d.). https://www.ssa.gov/pubs/EN-05-10043.pdf </a:t>
            </a:r>
            <a:endParaRPr sz="7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7f363b4d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7f363b4d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https://www.medpagetoday.com/special-reports/exclusives/106338?xid=nl_mpt_DHE_2023-09-14&amp;eun=g1693642d0r&amp;utm_source=Sailthru&amp;utm_medium=email&amp;utm_campaign=Daily%20Headlines%20Evening%202023-09-14&amp;utm_term=NL_Daily_DHE_dual-gmail-definition</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222222"/>
                </a:solidFill>
                <a:highlight>
                  <a:srgbClr val="FFFFFF"/>
                </a:highlight>
              </a:rPr>
              <a:t>When discussing the medical medical coverage vs prescription coverage it would be good to go over this as a sample case of what to watch out for.</a:t>
            </a:r>
            <a:endParaRPr>
              <a:solidFill>
                <a:srgbClr val="222222"/>
              </a:solidFill>
              <a:highlight>
                <a:srgbClr val="FFFFFF"/>
              </a:highlight>
            </a:endParaRPr>
          </a:p>
          <a:p>
            <a:pPr marL="0" lvl="0" indent="0" algn="l" rtl="0">
              <a:spcBef>
                <a:spcPts val="0"/>
              </a:spcBef>
              <a:spcAft>
                <a:spcPts val="0"/>
              </a:spcAft>
              <a:buNone/>
            </a:pPr>
            <a:r>
              <a:rPr lang="en">
                <a:solidFill>
                  <a:srgbClr val="222222"/>
                </a:solidFill>
                <a:highlight>
                  <a:schemeClr val="lt1"/>
                </a:highlight>
              </a:rPr>
              <a:t>disparities that medicare recipients experience due to a lack of understanding their benefits</a:t>
            </a: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0" lvl="0" indent="0" algn="l" rtl="0">
              <a:spcBef>
                <a:spcPts val="0"/>
              </a:spcBef>
              <a:spcAft>
                <a:spcPts val="0"/>
              </a:spcAft>
              <a:buNone/>
            </a:pPr>
            <a:r>
              <a:rPr lang="en">
                <a:solidFill>
                  <a:srgbClr val="222222"/>
                </a:solidFill>
              </a:rPr>
              <a:t>A patient with Parkinson’s disease was receiving the injection ustekinumab (Stelara) for his Crohn’s disease for the past 5 years. A licensed professional would administer the expensive injection at no cost to him. Stelara is an expensive medication costing around $40,000 per dose, but Medicare covered all the costs for him under Part B. On October 15, 2021, Medicare reclassified the drug to a “SAD” or self-administered drug and would no longer cover it if administered in the outpatient setting. The patient was unaware of this and so continued going to the clinic to have his injections administered. He did not know that every injection was costing him $43,543.47 which in 7 months added up to around $176,000. The patient stated that Medicare claims he should have been aware that Part B does not cover most SAD drugs because these can be administered at home on your own. He was also told he should have read it in his “Medicare &amp; You” handbook. </a:t>
            </a:r>
            <a:endParaRPr>
              <a:solidFill>
                <a:srgbClr val="222222"/>
              </a:solidFill>
            </a:endParaRPr>
          </a:p>
          <a:p>
            <a:pPr marL="0" lvl="0" indent="0" algn="l" rtl="0">
              <a:spcBef>
                <a:spcPts val="0"/>
              </a:spcBef>
              <a:spcAft>
                <a:spcPts val="0"/>
              </a:spcAft>
              <a:buNone/>
            </a:pP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0" lvl="0" indent="0" algn="l" rtl="0">
              <a:spcBef>
                <a:spcPts val="0"/>
              </a:spcBef>
              <a:spcAft>
                <a:spcPts val="0"/>
              </a:spcAft>
              <a:buNone/>
            </a:pPr>
            <a:r>
              <a:rPr lang="en">
                <a:solidFill>
                  <a:srgbClr val="222222"/>
                </a:solidFill>
                <a:highlight>
                  <a:schemeClr val="lt1"/>
                </a:highlight>
              </a:rPr>
              <a:t>Citation:</a:t>
            </a: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0" lvl="0" indent="0" algn="l" rtl="0">
              <a:spcBef>
                <a:spcPts val="0"/>
              </a:spcBef>
              <a:spcAft>
                <a:spcPts val="0"/>
              </a:spcAft>
              <a:buNone/>
            </a:pPr>
            <a:r>
              <a:rPr lang="en">
                <a:solidFill>
                  <a:srgbClr val="222222"/>
                </a:solidFill>
                <a:highlight>
                  <a:schemeClr val="lt1"/>
                </a:highlight>
              </a:rPr>
              <a:t> </a:t>
            </a:r>
            <a:r>
              <a:rPr lang="en">
                <a:solidFill>
                  <a:schemeClr val="dk1"/>
                </a:solidFill>
              </a:rPr>
              <a:t>Clark, C. (2023, September 14). </a:t>
            </a:r>
            <a:r>
              <a:rPr lang="en" i="1">
                <a:solidFill>
                  <a:schemeClr val="dk1"/>
                </a:solidFill>
              </a:rPr>
              <a:t>A “sad” story: Patient stuck with $176K bill after Medicare policy switch</a:t>
            </a:r>
            <a:r>
              <a:rPr lang="en">
                <a:solidFill>
                  <a:schemeClr val="dk1"/>
                </a:solidFill>
              </a:rPr>
              <a:t>. Medical News. https://www.medpagetoday.com/special-reports/exclusives/106338?xid=nl_mpt_DHE_2023-09-14&amp;eun=g1693642d0r&amp;utm_source=Sailthru&amp;utm_medium=email&amp;utm_campaign=Daily+Headlines+Evening+2023-09-14&amp;utm_term=NL_Daily_DHE_dual-gmail-definition </a:t>
            </a:r>
            <a:endParaRPr>
              <a:solidFill>
                <a:schemeClr val="dk1"/>
              </a:solidFill>
            </a:endParaRPr>
          </a:p>
          <a:p>
            <a:pPr marL="0" lvl="0" indent="0" algn="l" rtl="0">
              <a:spcBef>
                <a:spcPts val="0"/>
              </a:spcBef>
              <a:spcAft>
                <a:spcPts val="0"/>
              </a:spcAft>
              <a:buNone/>
            </a:pP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0" lvl="0" indent="0" algn="l" rtl="0">
              <a:spcBef>
                <a:spcPts val="0"/>
              </a:spcBef>
              <a:spcAft>
                <a:spcPts val="0"/>
              </a:spcAft>
              <a:buNone/>
            </a:pPr>
            <a:endParaRPr>
              <a:solidFill>
                <a:srgbClr val="222222"/>
              </a:solidFill>
              <a:highlight>
                <a:schemeClr val="lt1"/>
              </a:highlight>
            </a:endParaRPr>
          </a:p>
          <a:p>
            <a:pPr marL="0" lvl="0" indent="0" algn="l" rtl="0">
              <a:lnSpc>
                <a:spcPct val="115000"/>
              </a:lnSpc>
              <a:spcBef>
                <a:spcPts val="0"/>
              </a:spcBef>
              <a:spcAft>
                <a:spcPts val="0"/>
              </a:spcAft>
              <a:buNone/>
            </a:pPr>
            <a:endParaRPr sz="1350">
              <a:solidFill>
                <a:srgbClr val="222222"/>
              </a:solidFill>
            </a:endParaRPr>
          </a:p>
          <a:p>
            <a:pPr marL="0" lvl="0" indent="0" algn="l" rtl="0">
              <a:spcBef>
                <a:spcPts val="900"/>
              </a:spcBef>
              <a:spcAft>
                <a:spcPts val="0"/>
              </a:spcAft>
              <a:buClr>
                <a:schemeClr val="dk1"/>
              </a:buClr>
              <a:buSzPts val="1100"/>
              <a:buFont typeface="Arial"/>
              <a:buNone/>
            </a:pPr>
            <a:endParaRPr sz="3300">
              <a:solidFill>
                <a:srgbClr val="1C6274"/>
              </a:solidFill>
              <a:latin typeface="Staatliches"/>
              <a:ea typeface="Staatliches"/>
              <a:cs typeface="Staatliches"/>
              <a:sym typeface="Staatliches"/>
            </a:endParaRPr>
          </a:p>
          <a:p>
            <a:pPr marL="0" lvl="0" indent="0" algn="l" rtl="0">
              <a:spcBef>
                <a:spcPts val="0"/>
              </a:spcBef>
              <a:spcAft>
                <a:spcPts val="0"/>
              </a:spcAft>
              <a:buNone/>
            </a:pPr>
            <a:endParaRPr>
              <a:solidFill>
                <a:srgbClr val="222222"/>
              </a:solidFill>
              <a:highlight>
                <a:srgbClr val="FFFFFF"/>
              </a:high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7d7c99fd95_6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7d7c99fd95_6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a671e476d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7a671e476d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After we create the presentation, we need to create a pre-test &amp; post-test to show outcomes :) </a:t>
            </a:r>
            <a:endParaRPr lang="en-US" dirty="0"/>
          </a:p>
          <a:p>
            <a:pPr marL="0" lvl="0" indent="0" algn="l">
              <a:spcBef>
                <a:spcPts val="0"/>
              </a:spcBef>
              <a:spcAft>
                <a:spcPts val="0"/>
              </a:spcAft>
              <a:buNone/>
            </a:pPr>
            <a:endParaRPr lang="en" dirty="0"/>
          </a:p>
          <a:p>
            <a:pPr marL="0" lvl="0" indent="0" algn="l">
              <a:spcBef>
                <a:spcPts val="0"/>
              </a:spcBef>
              <a:spcAft>
                <a:spcPts val="0"/>
              </a:spcAft>
              <a:buNone/>
            </a:pPr>
            <a:endParaRPr lang="en" dirty="0"/>
          </a:p>
          <a:p>
            <a:pPr marL="0" lvl="0" indent="0" algn="l">
              <a:spcBef>
                <a:spcPts val="0"/>
              </a:spcBef>
              <a:spcAft>
                <a:spcPts val="0"/>
              </a:spcAft>
              <a:buNone/>
            </a:pPr>
            <a:r>
              <a:rPr lang="en" dirty="0">
                <a:hlinkClick r:id="rId3"/>
              </a:rPr>
              <a:t>https://www.surveymonkey.com/r/MYSSX67</a:t>
            </a:r>
          </a:p>
          <a:p>
            <a:pPr marL="0" indent="0">
              <a:buNone/>
            </a:pPr>
            <a:endParaRPr lang="en" dirty="0"/>
          </a:p>
          <a:p>
            <a:pPr marL="0" indent="0">
              <a:buNone/>
            </a:pPr>
            <a:endParaRPr lang="en" dirty="0"/>
          </a:p>
          <a:p>
            <a:pPr marL="0" indent="0">
              <a:buNone/>
            </a:pPr>
            <a:endParaRPr lang="en" dirty="0"/>
          </a:p>
          <a:p>
            <a:pPr marL="0" indent="0">
              <a:buNone/>
            </a:pPr>
            <a:endParaRPr lang="en-US" dirty="0"/>
          </a:p>
          <a:p>
            <a:pPr marL="0" indent="0">
              <a:buNone/>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7a671e476d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27a671e476d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82f1ca47a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82f1ca47a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rgbClr val="444746"/>
              </a:solidFill>
              <a:latin typeface="Roboto"/>
              <a:ea typeface="Roboto"/>
              <a:cs typeface="Roboto"/>
              <a:sym typeface="Robo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7a671e476d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7a671e476d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0337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7a671e476d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7a671e476d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7b9eb98d4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7b9eb98d4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Medicaid and Medicare are 2 different programs. Medicaid is a state-run program that provides hospital and medical coverage for people with a lower level of income. </a:t>
            </a:r>
            <a:endParaRPr/>
          </a:p>
          <a:p>
            <a:pPr marL="0" lvl="0" indent="0" algn="l" rtl="0">
              <a:spcBef>
                <a:spcPts val="0"/>
              </a:spcBef>
              <a:spcAft>
                <a:spcPts val="0"/>
              </a:spcAft>
              <a:buNone/>
            </a:pPr>
            <a:r>
              <a:rPr lang="en"/>
              <a:t>Each state has its own rules about who’s eligible and what Medicaid covers. </a:t>
            </a:r>
            <a:endParaRPr/>
          </a:p>
          <a:p>
            <a:pPr marL="0" lvl="0" indent="0" algn="l" rtl="0">
              <a:spcBef>
                <a:spcPts val="0"/>
              </a:spcBef>
              <a:spcAft>
                <a:spcPts val="0"/>
              </a:spcAft>
              <a:buNone/>
            </a:pPr>
            <a:r>
              <a:rPr lang="en"/>
              <a:t>Some people qualify for both Medicare and Medicaid. </a:t>
            </a:r>
            <a:endParaRPr/>
          </a:p>
          <a:p>
            <a:pPr marL="0" lvl="0" indent="0" algn="l" rtl="0">
              <a:spcBef>
                <a:spcPts val="0"/>
              </a:spcBef>
              <a:spcAft>
                <a:spcPts val="0"/>
              </a:spcAft>
              <a:buNone/>
            </a:pPr>
            <a:r>
              <a:rPr lang="en"/>
              <a:t>For more information about the Medicaid program, contact your local medical assistance agency, social services office, or get state contact information at </a:t>
            </a:r>
            <a:r>
              <a:rPr lang="en" u="sng">
                <a:solidFill>
                  <a:schemeClr val="hlink"/>
                </a:solidFill>
                <a:hlinkClick r:id="rId3"/>
              </a:rPr>
              <a:t>www.Medicaid.gov</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Citation: </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U.S. Department of Health and Human Services. (n.d.). </a:t>
            </a:r>
            <a:r>
              <a:rPr lang="en" i="1">
                <a:solidFill>
                  <a:schemeClr val="dk1"/>
                </a:solidFill>
              </a:rPr>
              <a:t>FAQs category: Medicare and Medicaid</a:t>
            </a:r>
            <a:r>
              <a:rPr lang="en">
                <a:solidFill>
                  <a:schemeClr val="dk1"/>
                </a:solidFill>
              </a:rPr>
              <a:t>. Medicare and Medicaid. https://www.hhs.gov/answers/medicare-and-medicaid/index.html#:~:text=Medicare%20is%20federal%20health%20insurance,with%20limited%20income%20and%20resources.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a671e476d_0_1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7a671e476d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Medicare is a federal health insurance program for people age 65 or older. People younger than age 65 with certain disabilities, permanent kidney failure, or amyotrophic lateral sclerosis (ALS, also known as Lou Gehrig’s disease), can also qualify for Medicare.</a:t>
            </a:r>
            <a:endParaRPr/>
          </a:p>
          <a:p>
            <a:pPr marL="0" lvl="0" indent="0" algn="l" rtl="0">
              <a:spcBef>
                <a:spcPts val="0"/>
              </a:spcBef>
              <a:spcAft>
                <a:spcPts val="0"/>
              </a:spcAft>
              <a:buNone/>
            </a:pPr>
            <a:endParaRPr/>
          </a:p>
          <a:p>
            <a:pPr marL="228600" lvl="0" indent="0" algn="l" rtl="0">
              <a:lnSpc>
                <a:spcPct val="115000"/>
              </a:lnSpc>
              <a:spcBef>
                <a:spcPts val="1200"/>
              </a:spcBef>
              <a:spcAft>
                <a:spcPts val="0"/>
              </a:spcAft>
              <a:buClr>
                <a:schemeClr val="dk1"/>
              </a:buClr>
              <a:buSzPts val="1100"/>
              <a:buFont typeface="Arial"/>
              <a:buNone/>
            </a:pPr>
            <a:r>
              <a:rPr lang="en" sz="700">
                <a:solidFill>
                  <a:schemeClr val="dk1"/>
                </a:solidFill>
                <a:latin typeface="Times New Roman"/>
                <a:ea typeface="Times New Roman"/>
                <a:cs typeface="Times New Roman"/>
                <a:sym typeface="Times New Roman"/>
              </a:rPr>
              <a:t>  </a:t>
            </a:r>
            <a:r>
              <a:rPr lang="en">
                <a:solidFill>
                  <a:schemeClr val="dk1"/>
                </a:solidFill>
                <a:highlight>
                  <a:srgbClr val="FFFFFF"/>
                </a:highlight>
                <a:latin typeface="Times New Roman"/>
                <a:ea typeface="Times New Roman"/>
                <a:cs typeface="Times New Roman"/>
                <a:sym typeface="Times New Roman"/>
              </a:rPr>
              <a:t>Medicare is the national health insurance program to which all Social Security recipients who are either over 65 years of age or permanently disabled are eligible. In addition, individuals receiving railroad retirement benefits and individuals living with end stage renal disease are eligible to receive Medicare benefits.</a:t>
            </a:r>
            <a:endParaRPr>
              <a:solidFill>
                <a:schemeClr val="dk1"/>
              </a:solidFill>
              <a:highlight>
                <a:srgbClr val="FFFFFF"/>
              </a:highlight>
              <a:latin typeface="Times New Roman"/>
              <a:ea typeface="Times New Roman"/>
              <a:cs typeface="Times New Roman"/>
              <a:sym typeface="Times New Roman"/>
            </a:endParaRPr>
          </a:p>
          <a:p>
            <a:pPr marL="2286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highlight>
                  <a:srgbClr val="FFFFFF"/>
                </a:highlight>
                <a:latin typeface="Times New Roman"/>
                <a:ea typeface="Times New Roman"/>
                <a:cs typeface="Times New Roman"/>
                <a:sym typeface="Times New Roman"/>
              </a:rPr>
              <a:t>Medicare eligibility for Social Security and Railroad Retirement beneficiaries begins on the first day of the first month in which the individual attains age 65. This is also the date upon which individuals not otherwise eligible for Medicare are entitled and may purchase coverage.</a:t>
            </a:r>
            <a:endParaRPr>
              <a:solidFill>
                <a:schemeClr val="dk1"/>
              </a:solidFill>
              <a:highlight>
                <a:srgbClr val="FFFFFF"/>
              </a:highlight>
              <a:latin typeface="Times New Roman"/>
              <a:ea typeface="Times New Roman"/>
              <a:cs typeface="Times New Roman"/>
              <a:sym typeface="Times New Roman"/>
            </a:endParaRPr>
          </a:p>
          <a:p>
            <a:pPr marL="2286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You will generally pay a premium, a monthly fixed payment to the insurance company.</a:t>
            </a:r>
            <a:endParaRPr>
              <a:solidFill>
                <a:schemeClr val="dk1"/>
              </a:solidFill>
              <a:latin typeface="Times New Roman"/>
              <a:ea typeface="Times New Roman"/>
              <a:cs typeface="Times New Roman"/>
              <a:sym typeface="Times New Roman"/>
            </a:endParaRPr>
          </a:p>
          <a:p>
            <a:pPr marL="2286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You may have to pay a deductible. This is a fixed amount that you pay out of pocket before your health insurance begins to pay for your health services.</a:t>
            </a:r>
            <a:endParaRPr>
              <a:solidFill>
                <a:schemeClr val="dk1"/>
              </a:solidFill>
              <a:latin typeface="Times New Roman"/>
              <a:ea typeface="Times New Roman"/>
              <a:cs typeface="Times New Roman"/>
              <a:sym typeface="Times New Roman"/>
            </a:endParaRPr>
          </a:p>
          <a:p>
            <a:pPr marL="2286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After you have met the deductible, you and your insurance company typically share the cost of covered health services. Your insurance pays most of the cost first, and then you pay the remaining cost. The amount that you pay is either a copayment (a fixed amount) or a coinsurance (a percentage of the cost of the service).</a:t>
            </a:r>
            <a:endParaRPr>
              <a:solidFill>
                <a:schemeClr val="dk1"/>
              </a:solidFill>
              <a:latin typeface="Times New Roman"/>
              <a:ea typeface="Times New Roman"/>
              <a:cs typeface="Times New Roman"/>
              <a:sym typeface="Times New Roman"/>
            </a:endParaRPr>
          </a:p>
          <a:p>
            <a:pPr marL="2286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Medicare is a type of health insurance administered by the federal government.</a:t>
            </a:r>
            <a:endParaRPr>
              <a:solidFill>
                <a:schemeClr val="dk1"/>
              </a:solidFill>
              <a:latin typeface="Times New Roman"/>
              <a:ea typeface="Times New Roman"/>
              <a:cs typeface="Times New Roman"/>
              <a:sym typeface="Times New Roman"/>
            </a:endParaRPr>
          </a:p>
          <a:p>
            <a:pPr marL="228600" lvl="0" indent="0" algn="l" rtl="0">
              <a:lnSpc>
                <a:spcPct val="115000"/>
              </a:lnSpc>
              <a:spcBef>
                <a:spcPts val="120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2286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endParaRPr>
              <a:solidFill>
                <a:schemeClr val="dk1"/>
              </a:solidFill>
            </a:endParaRPr>
          </a:p>
          <a:p>
            <a:pPr marL="228600" lvl="0" indent="0" algn="l" rtl="0">
              <a:lnSpc>
                <a:spcPct val="115000"/>
              </a:lnSpc>
              <a:spcBef>
                <a:spcPts val="120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7d7c99fd9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7d7c99fd9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Medicare Part A Insurance Covers:</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Hospital, SNF, Hospice, home health</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Medicare Part B Insurance Covers:</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Medical Care (Primary care), home health, DME, Vaccines, Disease Screening, some outpatient &amp; home health</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a:solidFill>
                  <a:schemeClr val="dk1"/>
                </a:solidFill>
                <a:latin typeface="Times New Roman"/>
                <a:ea typeface="Times New Roman"/>
                <a:cs typeface="Times New Roman"/>
                <a:sym typeface="Times New Roman"/>
              </a:rPr>
              <a:t>Medicare Part D Insurance covers:</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Prescriptions only. </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 Be aware that each Medicare Part D plan covers medications differently, so your most affordable drug plan is unique to you. This means that the plan that is best for you, may be different than the plan that is best for your spouse or friend. There are multiple resources available to determine your most cost-effective drug plan including the Medicare.gov website, your local pharmacy, or your local senior center. Give them a call for help finding your most affordable drug plan</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Medicare Part C is Also known as a “Medicare Advantage” plan.</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A + B + D</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 Vision, Dental, Hearing &amp; more</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This is a </a:t>
            </a:r>
            <a:r>
              <a:rPr lang="en">
                <a:solidFill>
                  <a:schemeClr val="dk1"/>
                </a:solidFill>
                <a:latin typeface="Times New Roman"/>
                <a:ea typeface="Times New Roman"/>
                <a:cs typeface="Times New Roman"/>
                <a:sym typeface="Times New Roman"/>
              </a:rPr>
              <a:t>Medicare managed care plan through private insurance companies. Medicare administers the health care treatment of an enrollee utilizing a physician (known as a “gatekeeper”) who must approve the patient’s referral to specialized care. (Some Medicare managed care plans permit beneficiaries to go directly to a specialized care provider, without the gatekeeper’s approval, in return for payment of an extra premium.) A beneficiary may choose to receive Medicare coverage and care through a managed care plan by filing an enrollment form. Once the choice is made, the beneficiary generally must receive all his or her care through the plan in order to receive Medicare coverage. Beneficiaries can change their minds, disenroll from their managed care plan, and return to “original” Medicare.</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These plans are intended to offer options for the financing of Medicare covered health services. The options will include “coordinated care plans,” which include managed care plans, as well as medical savings accounts, private fee-for-service plans, and other options.</a:t>
            </a:r>
            <a:endParaRPr>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None/>
            </a:pPr>
            <a:r>
              <a:rPr lang="en"/>
              <a:t>Citation: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a:t>
            </a:r>
            <a:endParaRPr>
              <a:solidFill>
                <a:schemeClr val="dk1"/>
              </a:solidFill>
            </a:endParaRPr>
          </a:p>
          <a:p>
            <a:pPr marL="685800" lvl="0" indent="0" algn="l" rtl="0">
              <a:lnSpc>
                <a:spcPct val="115000"/>
              </a:lnSpc>
              <a:spcBef>
                <a:spcPts val="1200"/>
              </a:spcBef>
              <a:spcAft>
                <a:spcPts val="120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7a671e476d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7a671e476d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The program helps with the cost of health care, but it doesn’t cover all medical expenses or the cost of most long-term care. You have choices for how you get Medicare coverage.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355600" lvl="0" indent="-12700" algn="l" rtl="0">
              <a:lnSpc>
                <a:spcPct val="115000"/>
              </a:lnSpc>
              <a:spcBef>
                <a:spcPts val="1200"/>
              </a:spcBef>
              <a:spcAft>
                <a:spcPts val="0"/>
              </a:spcAft>
              <a:buClr>
                <a:schemeClr val="dk1"/>
              </a:buClr>
              <a:buSzPts val="1100"/>
              <a:buFont typeface="Arial"/>
              <a:buNone/>
            </a:pPr>
            <a:r>
              <a:rPr lang="en">
                <a:solidFill>
                  <a:schemeClr val="dk1"/>
                </a:solidFill>
              </a:rPr>
              <a:t>Citation:</a:t>
            </a:r>
            <a:r>
              <a:rPr lang="en">
                <a:solidFill>
                  <a:schemeClr val="dk1"/>
                </a:solidFill>
                <a:latin typeface="Times New Roman"/>
                <a:ea typeface="Times New Roman"/>
                <a:cs typeface="Times New Roman"/>
                <a:sym typeface="Times New Roman"/>
              </a:rPr>
              <a:t> </a:t>
            </a:r>
            <a:r>
              <a:rPr lang="en" sz="800">
                <a:solidFill>
                  <a:schemeClr val="dk1"/>
                </a:solidFill>
                <a:latin typeface="Times New Roman"/>
                <a:ea typeface="Times New Roman"/>
                <a:cs typeface="Times New Roman"/>
                <a:sym typeface="Times New Roman"/>
              </a:rPr>
              <a:t>Medicare - The United States Social Security Administration. (n.d.). https://www.ssa.gov/pubs/EN-05-10043.pdf </a:t>
            </a:r>
            <a:endParaRPr sz="800">
              <a:solidFill>
                <a:schemeClr val="dk1"/>
              </a:solidFill>
              <a:latin typeface="Times New Roman"/>
              <a:ea typeface="Times New Roman"/>
              <a:cs typeface="Times New Roman"/>
              <a:sym typeface="Times New Roman"/>
            </a:endParaRPr>
          </a:p>
          <a:p>
            <a:pPr marL="355600" lvl="0" indent="-1270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7a6510b8f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7a6510b8f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Medicare Part A:</a:t>
            </a:r>
            <a:endParaRPr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Times New Roman"/>
                <a:ea typeface="Times New Roman"/>
                <a:cs typeface="Times New Roman"/>
                <a:sym typeface="Times New Roman"/>
              </a:rPr>
              <a:t>Hospital, SNF, Hospice, home health</a:t>
            </a: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Medicare Part B:</a:t>
            </a:r>
            <a:endParaRPr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None/>
            </a:pPr>
            <a:r>
              <a:rPr lang="en" dirty="0">
                <a:solidFill>
                  <a:schemeClr val="dk1"/>
                </a:solidFill>
                <a:latin typeface="Times New Roman"/>
                <a:ea typeface="Times New Roman"/>
                <a:cs typeface="Times New Roman"/>
                <a:sym typeface="Times New Roman"/>
              </a:rPr>
              <a:t>-</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Times New Roman"/>
                <a:ea typeface="Times New Roman"/>
                <a:cs typeface="Times New Roman"/>
                <a:sym typeface="Times New Roman"/>
              </a:rPr>
              <a:t>Medical Care (Primary care), home health, DME, Vaccines, Disease Screening, some outpatient &amp; home health</a:t>
            </a: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dirty="0">
                <a:solidFill>
                  <a:schemeClr val="dk1"/>
                </a:solidFill>
                <a:latin typeface="Times New Roman"/>
                <a:ea typeface="Times New Roman"/>
                <a:cs typeface="Times New Roman"/>
                <a:sym typeface="Times New Roman"/>
              </a:rPr>
              <a:t>Medicare Part D:</a:t>
            </a:r>
            <a:endParaRPr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None/>
            </a:pPr>
            <a:r>
              <a:rPr lang="en" dirty="0">
                <a:solidFill>
                  <a:schemeClr val="dk1"/>
                </a:solidFill>
                <a:latin typeface="Times New Roman"/>
                <a:ea typeface="Times New Roman"/>
                <a:cs typeface="Times New Roman"/>
                <a:sym typeface="Times New Roman"/>
              </a:rPr>
              <a:t>-</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Times New Roman"/>
                <a:ea typeface="Times New Roman"/>
                <a:cs typeface="Times New Roman"/>
                <a:sym typeface="Times New Roman"/>
              </a:rPr>
              <a:t>Prescriptions</a:t>
            </a:r>
            <a:endParaRPr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 Each Medicare Part D plan covers medications differently, so your most affordable drug plan is unique to you. This means that the plan that is best for you may be different than the plan that is best for your spouse or friend. There are multiple resources available to determine your most cost-effective drug plan including the Medicare.gov website, your local pharmacy, or your local senior center. Give them a call for help finding your most affordable drug plan</a:t>
            </a: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Medicare Part C: “Medicare Advantage”</a:t>
            </a:r>
            <a:endParaRPr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Times New Roman"/>
                <a:ea typeface="Times New Roman"/>
                <a:cs typeface="Times New Roman"/>
                <a:sym typeface="Times New Roman"/>
              </a:rPr>
              <a:t>A + B + D</a:t>
            </a:r>
            <a:endParaRPr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Times New Roman"/>
                <a:ea typeface="Times New Roman"/>
                <a:cs typeface="Times New Roman"/>
                <a:sym typeface="Times New Roman"/>
              </a:rPr>
              <a:t>+/- Vision, Dental, Hearing &amp; more</a:t>
            </a:r>
            <a:endParaRPr dirty="0">
              <a:solidFill>
                <a:schemeClr val="dk1"/>
              </a:solidFill>
              <a:latin typeface="Times New Roman"/>
              <a:ea typeface="Times New Roman"/>
              <a:cs typeface="Times New Roman"/>
              <a:sym typeface="Times New Roman"/>
            </a:endParaRPr>
          </a:p>
          <a:p>
            <a:pPr marL="857250" lvl="0" indent="-171450" algn="l" rtl="0">
              <a:lnSpc>
                <a:spcPct val="115000"/>
              </a:lnSpc>
              <a:spcBef>
                <a:spcPts val="1200"/>
              </a:spcBef>
              <a:spcAft>
                <a:spcPts val="0"/>
              </a:spcAft>
              <a:buClr>
                <a:schemeClr val="dk1"/>
              </a:buClr>
              <a:buSzPts val="1100"/>
              <a:buFontTx/>
              <a:buChar char="-"/>
            </a:pPr>
            <a:r>
              <a:rPr lang="en" dirty="0">
                <a:solidFill>
                  <a:schemeClr val="dk1"/>
                </a:solidFill>
                <a:latin typeface="Times New Roman"/>
                <a:ea typeface="Times New Roman"/>
                <a:cs typeface="Times New Roman"/>
                <a:sym typeface="Times New Roman"/>
              </a:rPr>
              <a:t>A Medicare part C plan (managed care plan) administers the health care treatment of an enrollee utilizing a physician (known as a “gatekeeper”) who must approve the patient’s referral to specialized care. (Some Medicare managed care plans permit patients (beneficiaries) to go directly to a specialized care provider, without their physicians (gatekeeper’s) approval, in return for extra payment (premium)) </a:t>
            </a:r>
          </a:p>
          <a:p>
            <a:pPr marL="857250" lvl="0" indent="-171450" algn="l" rtl="0">
              <a:lnSpc>
                <a:spcPct val="115000"/>
              </a:lnSpc>
              <a:spcBef>
                <a:spcPts val="1200"/>
              </a:spcBef>
              <a:spcAft>
                <a:spcPts val="0"/>
              </a:spcAft>
              <a:buClr>
                <a:schemeClr val="dk1"/>
              </a:buClr>
              <a:buSzPts val="1100"/>
              <a:buFontTx/>
              <a:buChar char="-"/>
            </a:pPr>
            <a:r>
              <a:rPr lang="en" dirty="0">
                <a:solidFill>
                  <a:schemeClr val="dk1"/>
                </a:solidFill>
                <a:latin typeface="Times New Roman"/>
                <a:ea typeface="Times New Roman"/>
                <a:cs typeface="Times New Roman"/>
                <a:sym typeface="Times New Roman"/>
              </a:rPr>
              <a:t>A patient (beneficiary) may choose to receive Medicare coverage and care through Part C plan by filing an enrollment form. Once the choice is made, the Patient generally must receive all their care through the plan in order to receive Medicare coverage. Beneficiaries can change their minds, disenroll from their Part C plan, and return to “original” Medicare.</a:t>
            </a:r>
            <a:endParaRPr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Times New Roman"/>
                <a:ea typeface="Times New Roman"/>
                <a:cs typeface="Times New Roman"/>
                <a:sym typeface="Times New Roman"/>
              </a:rPr>
              <a:t>Part C plans are intended to offer options for the financing of Medicare covered health services. The options will include “coordinated care plans,” which include managed care plans, as well as medical savings accounts, private fee-for-service plans, and other options.</a:t>
            </a:r>
            <a:endParaRPr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imes New Roman"/>
                <a:ea typeface="Times New Roman"/>
                <a:cs typeface="Times New Roman"/>
                <a:sym typeface="Times New Roman"/>
              </a:rPr>
              <a:t>Citation: </a:t>
            </a:r>
            <a:r>
              <a:rPr lang="en" sz="800" dirty="0">
                <a:solidFill>
                  <a:schemeClr val="dk1"/>
                </a:solidFill>
                <a:latin typeface="Times New Roman"/>
                <a:ea typeface="Times New Roman"/>
                <a:cs typeface="Times New Roman"/>
                <a:sym typeface="Times New Roman"/>
              </a:rPr>
              <a:t>Medicare - The United States Social Security Administration. (n.d.). https://www.ssa.gov/pubs/EN-05-10043.pdf </a:t>
            </a:r>
            <a:endParaRPr sz="800" dirty="0">
              <a:solidFill>
                <a:schemeClr val="dk1"/>
              </a:solidFill>
              <a:latin typeface="Times New Roman"/>
              <a:ea typeface="Times New Roman"/>
              <a:cs typeface="Times New Roman"/>
              <a:sym typeface="Times New Roman"/>
            </a:endParaRPr>
          </a:p>
          <a:p>
            <a:pPr marL="685800" lvl="0" indent="0" algn="l" rtl="0">
              <a:lnSpc>
                <a:spcPct val="115000"/>
              </a:lnSpc>
              <a:spcBef>
                <a:spcPts val="1200"/>
              </a:spcBef>
              <a:spcAft>
                <a:spcPts val="120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5"/>
        </a:solid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5177900" y="2088950"/>
            <a:ext cx="3432000" cy="1666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5200"/>
              <a:buNone/>
              <a:defRPr sz="5200">
                <a:solidFill>
                  <a:schemeClr val="accent1"/>
                </a:solidFill>
              </a:defRPr>
            </a:lvl2pPr>
            <a:lvl3pPr lvl="2" rtl="0">
              <a:spcBef>
                <a:spcPts val="0"/>
              </a:spcBef>
              <a:spcAft>
                <a:spcPts val="0"/>
              </a:spcAft>
              <a:buClr>
                <a:schemeClr val="accent1"/>
              </a:buClr>
              <a:buSzPts val="5200"/>
              <a:buNone/>
              <a:defRPr sz="5200">
                <a:solidFill>
                  <a:schemeClr val="accent1"/>
                </a:solidFill>
              </a:defRPr>
            </a:lvl3pPr>
            <a:lvl4pPr lvl="3" rtl="0">
              <a:spcBef>
                <a:spcPts val="0"/>
              </a:spcBef>
              <a:spcAft>
                <a:spcPts val="0"/>
              </a:spcAft>
              <a:buClr>
                <a:schemeClr val="accent1"/>
              </a:buClr>
              <a:buSzPts val="5200"/>
              <a:buNone/>
              <a:defRPr sz="5200">
                <a:solidFill>
                  <a:schemeClr val="accent1"/>
                </a:solidFill>
              </a:defRPr>
            </a:lvl4pPr>
            <a:lvl5pPr lvl="4" rtl="0">
              <a:spcBef>
                <a:spcPts val="0"/>
              </a:spcBef>
              <a:spcAft>
                <a:spcPts val="0"/>
              </a:spcAft>
              <a:buClr>
                <a:schemeClr val="accent1"/>
              </a:buClr>
              <a:buSzPts val="5200"/>
              <a:buNone/>
              <a:defRPr sz="5200">
                <a:solidFill>
                  <a:schemeClr val="accent1"/>
                </a:solidFill>
              </a:defRPr>
            </a:lvl5pPr>
            <a:lvl6pPr lvl="5" rtl="0">
              <a:spcBef>
                <a:spcPts val="0"/>
              </a:spcBef>
              <a:spcAft>
                <a:spcPts val="0"/>
              </a:spcAft>
              <a:buClr>
                <a:schemeClr val="accent1"/>
              </a:buClr>
              <a:buSzPts val="5200"/>
              <a:buNone/>
              <a:defRPr sz="5200">
                <a:solidFill>
                  <a:schemeClr val="accent1"/>
                </a:solidFill>
              </a:defRPr>
            </a:lvl6pPr>
            <a:lvl7pPr lvl="6" rtl="0">
              <a:spcBef>
                <a:spcPts val="0"/>
              </a:spcBef>
              <a:spcAft>
                <a:spcPts val="0"/>
              </a:spcAft>
              <a:buClr>
                <a:schemeClr val="accent1"/>
              </a:buClr>
              <a:buSzPts val="5200"/>
              <a:buNone/>
              <a:defRPr sz="5200">
                <a:solidFill>
                  <a:schemeClr val="accent1"/>
                </a:solidFill>
              </a:defRPr>
            </a:lvl7pPr>
            <a:lvl8pPr lvl="7" rtl="0">
              <a:spcBef>
                <a:spcPts val="0"/>
              </a:spcBef>
              <a:spcAft>
                <a:spcPts val="0"/>
              </a:spcAft>
              <a:buClr>
                <a:schemeClr val="accent1"/>
              </a:buClr>
              <a:buSzPts val="5200"/>
              <a:buNone/>
              <a:defRPr sz="5200">
                <a:solidFill>
                  <a:schemeClr val="accent1"/>
                </a:solidFill>
              </a:defRPr>
            </a:lvl8pPr>
            <a:lvl9pPr lvl="8" rtl="0">
              <a:spcBef>
                <a:spcPts val="0"/>
              </a:spcBef>
              <a:spcAft>
                <a:spcPts val="0"/>
              </a:spcAft>
              <a:buClr>
                <a:schemeClr val="accent1"/>
              </a:buClr>
              <a:buSzPts val="5200"/>
              <a:buNone/>
              <a:defRPr sz="5200">
                <a:solidFill>
                  <a:schemeClr val="accent1"/>
                </a:solidFill>
              </a:defRPr>
            </a:lvl9pPr>
          </a:lstStyle>
          <a:p>
            <a:endParaRPr/>
          </a:p>
        </p:txBody>
      </p:sp>
      <p:sp>
        <p:nvSpPr>
          <p:cNvPr id="55" name="Google Shape;55;p14"/>
          <p:cNvSpPr txBox="1">
            <a:spLocks noGrp="1"/>
          </p:cNvSpPr>
          <p:nvPr>
            <p:ph type="subTitle" idx="1"/>
          </p:nvPr>
        </p:nvSpPr>
        <p:spPr>
          <a:xfrm>
            <a:off x="5177900" y="3719525"/>
            <a:ext cx="3432000" cy="77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800"/>
              <a:buFont typeface="Oxygen"/>
              <a:buNone/>
              <a:defRPr>
                <a:solidFill>
                  <a:schemeClr val="accent4"/>
                </a:solidFill>
                <a:latin typeface="Oxygen"/>
                <a:ea typeface="Oxygen"/>
                <a:cs typeface="Oxygen"/>
                <a:sym typeface="Oxygen"/>
              </a:defRPr>
            </a:lvl1pPr>
            <a:lvl2pPr lvl="1" rtl="0">
              <a:lnSpc>
                <a:spcPct val="100000"/>
              </a:lnSpc>
              <a:spcBef>
                <a:spcPts val="0"/>
              </a:spcBef>
              <a:spcAft>
                <a:spcPts val="0"/>
              </a:spcAft>
              <a:buClr>
                <a:schemeClr val="accent4"/>
              </a:buClr>
              <a:buSzPts val="1800"/>
              <a:buNone/>
              <a:defRPr sz="1800">
                <a:solidFill>
                  <a:schemeClr val="accent4"/>
                </a:solidFill>
              </a:defRPr>
            </a:lvl2pPr>
            <a:lvl3pPr lvl="2" rtl="0">
              <a:lnSpc>
                <a:spcPct val="100000"/>
              </a:lnSpc>
              <a:spcBef>
                <a:spcPts val="0"/>
              </a:spcBef>
              <a:spcAft>
                <a:spcPts val="0"/>
              </a:spcAft>
              <a:buClr>
                <a:schemeClr val="accent4"/>
              </a:buClr>
              <a:buSzPts val="1800"/>
              <a:buNone/>
              <a:defRPr sz="1800">
                <a:solidFill>
                  <a:schemeClr val="accent4"/>
                </a:solidFill>
              </a:defRPr>
            </a:lvl3pPr>
            <a:lvl4pPr lvl="3" rtl="0">
              <a:lnSpc>
                <a:spcPct val="100000"/>
              </a:lnSpc>
              <a:spcBef>
                <a:spcPts val="0"/>
              </a:spcBef>
              <a:spcAft>
                <a:spcPts val="0"/>
              </a:spcAft>
              <a:buClr>
                <a:schemeClr val="accent4"/>
              </a:buClr>
              <a:buSzPts val="1800"/>
              <a:buNone/>
              <a:defRPr sz="1800">
                <a:solidFill>
                  <a:schemeClr val="accent4"/>
                </a:solidFill>
              </a:defRPr>
            </a:lvl4pPr>
            <a:lvl5pPr lvl="4" rtl="0">
              <a:lnSpc>
                <a:spcPct val="100000"/>
              </a:lnSpc>
              <a:spcBef>
                <a:spcPts val="0"/>
              </a:spcBef>
              <a:spcAft>
                <a:spcPts val="0"/>
              </a:spcAft>
              <a:buClr>
                <a:schemeClr val="accent4"/>
              </a:buClr>
              <a:buSzPts val="1800"/>
              <a:buNone/>
              <a:defRPr sz="1800">
                <a:solidFill>
                  <a:schemeClr val="accent4"/>
                </a:solidFill>
              </a:defRPr>
            </a:lvl5pPr>
            <a:lvl6pPr lvl="5" rtl="0">
              <a:lnSpc>
                <a:spcPct val="100000"/>
              </a:lnSpc>
              <a:spcBef>
                <a:spcPts val="0"/>
              </a:spcBef>
              <a:spcAft>
                <a:spcPts val="0"/>
              </a:spcAft>
              <a:buClr>
                <a:schemeClr val="accent4"/>
              </a:buClr>
              <a:buSzPts val="1800"/>
              <a:buNone/>
              <a:defRPr sz="1800">
                <a:solidFill>
                  <a:schemeClr val="accent4"/>
                </a:solidFill>
              </a:defRPr>
            </a:lvl6pPr>
            <a:lvl7pPr lvl="6" rtl="0">
              <a:lnSpc>
                <a:spcPct val="100000"/>
              </a:lnSpc>
              <a:spcBef>
                <a:spcPts val="0"/>
              </a:spcBef>
              <a:spcAft>
                <a:spcPts val="0"/>
              </a:spcAft>
              <a:buClr>
                <a:schemeClr val="accent4"/>
              </a:buClr>
              <a:buSzPts val="1800"/>
              <a:buNone/>
              <a:defRPr sz="1800">
                <a:solidFill>
                  <a:schemeClr val="accent4"/>
                </a:solidFill>
              </a:defRPr>
            </a:lvl7pPr>
            <a:lvl8pPr lvl="7" rtl="0">
              <a:lnSpc>
                <a:spcPct val="100000"/>
              </a:lnSpc>
              <a:spcBef>
                <a:spcPts val="0"/>
              </a:spcBef>
              <a:spcAft>
                <a:spcPts val="0"/>
              </a:spcAft>
              <a:buClr>
                <a:schemeClr val="accent4"/>
              </a:buClr>
              <a:buSzPts val="1800"/>
              <a:buNone/>
              <a:defRPr sz="1800">
                <a:solidFill>
                  <a:schemeClr val="accent4"/>
                </a:solidFill>
              </a:defRPr>
            </a:lvl8pPr>
            <a:lvl9pPr lvl="8" rtl="0">
              <a:lnSpc>
                <a:spcPct val="100000"/>
              </a:lnSpc>
              <a:spcBef>
                <a:spcPts val="0"/>
              </a:spcBef>
              <a:spcAft>
                <a:spcPts val="0"/>
              </a:spcAft>
              <a:buClr>
                <a:schemeClr val="accent4"/>
              </a:buClr>
              <a:buSzPts val="1800"/>
              <a:buNone/>
              <a:defRPr sz="18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p:nvPr/>
        </p:nvSpPr>
        <p:spPr>
          <a:xfrm>
            <a:off x="29" y="-295722"/>
            <a:ext cx="9143928" cy="5591433"/>
          </a:xfrm>
          <a:custGeom>
            <a:avLst/>
            <a:gdLst/>
            <a:ahLst/>
            <a:cxnLst/>
            <a:rect l="l" t="t" r="r" b="b"/>
            <a:pathLst>
              <a:path w="91634" h="56032" extrusionOk="0">
                <a:moveTo>
                  <a:pt x="72944" y="1"/>
                </a:moveTo>
                <a:cubicBezTo>
                  <a:pt x="72918" y="2498"/>
                  <a:pt x="72485" y="4974"/>
                  <a:pt x="71661" y="7331"/>
                </a:cubicBezTo>
                <a:cubicBezTo>
                  <a:pt x="70744" y="10254"/>
                  <a:pt x="69211" y="12755"/>
                  <a:pt x="67255" y="14859"/>
                </a:cubicBezTo>
                <a:cubicBezTo>
                  <a:pt x="66600" y="15562"/>
                  <a:pt x="65903" y="16221"/>
                  <a:pt x="65164" y="16833"/>
                </a:cubicBezTo>
                <a:cubicBezTo>
                  <a:pt x="60546" y="20999"/>
                  <a:pt x="54750" y="22539"/>
                  <a:pt x="48672" y="24221"/>
                </a:cubicBezTo>
                <a:cubicBezTo>
                  <a:pt x="45986" y="24922"/>
                  <a:pt x="43442" y="27164"/>
                  <a:pt x="43174" y="30106"/>
                </a:cubicBezTo>
                <a:cubicBezTo>
                  <a:pt x="43004" y="31040"/>
                  <a:pt x="42902" y="31994"/>
                  <a:pt x="42828" y="32954"/>
                </a:cubicBezTo>
                <a:cubicBezTo>
                  <a:pt x="42756" y="33914"/>
                  <a:pt x="42712" y="34881"/>
                  <a:pt x="42657" y="35839"/>
                </a:cubicBezTo>
                <a:cubicBezTo>
                  <a:pt x="42434" y="39678"/>
                  <a:pt x="42021" y="43406"/>
                  <a:pt x="38897" y="46185"/>
                </a:cubicBezTo>
                <a:cubicBezTo>
                  <a:pt x="38232" y="46841"/>
                  <a:pt x="37496" y="47420"/>
                  <a:pt x="36702" y="47915"/>
                </a:cubicBezTo>
                <a:cubicBezTo>
                  <a:pt x="35887" y="48423"/>
                  <a:pt x="35018" y="48842"/>
                  <a:pt x="34113" y="49163"/>
                </a:cubicBezTo>
                <a:cubicBezTo>
                  <a:pt x="30754" y="50381"/>
                  <a:pt x="27301" y="50893"/>
                  <a:pt x="23833" y="50893"/>
                </a:cubicBezTo>
                <a:cubicBezTo>
                  <a:pt x="21316" y="50893"/>
                  <a:pt x="18792" y="50623"/>
                  <a:pt x="16290" y="50158"/>
                </a:cubicBezTo>
                <a:cubicBezTo>
                  <a:pt x="15346" y="49988"/>
                  <a:pt x="14408" y="49789"/>
                  <a:pt x="13474" y="49563"/>
                </a:cubicBezTo>
                <a:cubicBezTo>
                  <a:pt x="10677" y="48886"/>
                  <a:pt x="7922" y="47974"/>
                  <a:pt x="5240" y="46924"/>
                </a:cubicBezTo>
                <a:cubicBezTo>
                  <a:pt x="4339" y="46704"/>
                  <a:pt x="3440" y="46529"/>
                  <a:pt x="2545" y="46420"/>
                </a:cubicBezTo>
                <a:cubicBezTo>
                  <a:pt x="1915" y="46344"/>
                  <a:pt x="1286" y="46302"/>
                  <a:pt x="661" y="46302"/>
                </a:cubicBezTo>
                <a:cubicBezTo>
                  <a:pt x="441" y="46302"/>
                  <a:pt x="221" y="46308"/>
                  <a:pt x="2" y="46318"/>
                </a:cubicBezTo>
                <a:lnTo>
                  <a:pt x="0" y="56031"/>
                </a:lnTo>
                <a:lnTo>
                  <a:pt x="91634" y="56031"/>
                </a:lnTo>
                <a:lnTo>
                  <a:pt x="916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3"/>
          <p:cNvSpPr txBox="1">
            <a:spLocks noGrp="1"/>
          </p:cNvSpPr>
          <p:nvPr>
            <p:ph type="title" hasCustomPrompt="1"/>
          </p:nvPr>
        </p:nvSpPr>
        <p:spPr>
          <a:xfrm>
            <a:off x="1933200" y="1290425"/>
            <a:ext cx="5277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 name="Google Shape;92;p23"/>
          <p:cNvSpPr txBox="1">
            <a:spLocks noGrp="1"/>
          </p:cNvSpPr>
          <p:nvPr>
            <p:ph type="body" idx="1"/>
          </p:nvPr>
        </p:nvSpPr>
        <p:spPr>
          <a:xfrm>
            <a:off x="2197950" y="3076825"/>
            <a:ext cx="4748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ITLE_AND_BODY_1">
    <p:spTree>
      <p:nvGrpSpPr>
        <p:cNvPr id="1" name="Shape 94"/>
        <p:cNvGrpSpPr/>
        <p:nvPr/>
      </p:nvGrpSpPr>
      <p:grpSpPr>
        <a:xfrm>
          <a:off x="0" y="0"/>
          <a:ext cx="0" cy="0"/>
          <a:chOff x="0" y="0"/>
          <a:chExt cx="0" cy="0"/>
        </a:xfrm>
      </p:grpSpPr>
      <p:sp>
        <p:nvSpPr>
          <p:cNvPr id="95" name="Google Shape;95;p25"/>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5"/>
          <p:cNvSpPr txBox="1">
            <a:spLocks noGrp="1"/>
          </p:cNvSpPr>
          <p:nvPr>
            <p:ph type="title" idx="2"/>
          </p:nvPr>
        </p:nvSpPr>
        <p:spPr>
          <a:xfrm>
            <a:off x="691525" y="1707933"/>
            <a:ext cx="17961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 name="Google Shape;97;p25"/>
          <p:cNvSpPr txBox="1">
            <a:spLocks noGrp="1"/>
          </p:cNvSpPr>
          <p:nvPr>
            <p:ph type="subTitle" idx="1"/>
          </p:nvPr>
        </p:nvSpPr>
        <p:spPr>
          <a:xfrm>
            <a:off x="691525" y="2128393"/>
            <a:ext cx="17961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25"/>
          <p:cNvSpPr txBox="1">
            <a:spLocks noGrp="1"/>
          </p:cNvSpPr>
          <p:nvPr>
            <p:ph type="title" idx="3" hasCustomPrompt="1"/>
          </p:nvPr>
        </p:nvSpPr>
        <p:spPr>
          <a:xfrm>
            <a:off x="1134613" y="3409060"/>
            <a:ext cx="9102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99" name="Google Shape;99;p25"/>
          <p:cNvSpPr txBox="1">
            <a:spLocks noGrp="1"/>
          </p:cNvSpPr>
          <p:nvPr>
            <p:ph type="title" idx="4"/>
          </p:nvPr>
        </p:nvSpPr>
        <p:spPr>
          <a:xfrm>
            <a:off x="2679810" y="1707933"/>
            <a:ext cx="17961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0" name="Google Shape;100;p25"/>
          <p:cNvSpPr txBox="1">
            <a:spLocks noGrp="1"/>
          </p:cNvSpPr>
          <p:nvPr>
            <p:ph type="subTitle" idx="5"/>
          </p:nvPr>
        </p:nvSpPr>
        <p:spPr>
          <a:xfrm>
            <a:off x="2679810" y="2128393"/>
            <a:ext cx="17961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1" name="Google Shape;101;p25"/>
          <p:cNvSpPr txBox="1">
            <a:spLocks noGrp="1"/>
          </p:cNvSpPr>
          <p:nvPr>
            <p:ph type="title" idx="6" hasCustomPrompt="1"/>
          </p:nvPr>
        </p:nvSpPr>
        <p:spPr>
          <a:xfrm>
            <a:off x="3122760" y="3409060"/>
            <a:ext cx="9102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02" name="Google Shape;102;p25"/>
          <p:cNvSpPr txBox="1">
            <a:spLocks noGrp="1"/>
          </p:cNvSpPr>
          <p:nvPr>
            <p:ph type="title" idx="7"/>
          </p:nvPr>
        </p:nvSpPr>
        <p:spPr>
          <a:xfrm>
            <a:off x="4668094" y="1707933"/>
            <a:ext cx="17961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3" name="Google Shape;103;p25"/>
          <p:cNvSpPr txBox="1">
            <a:spLocks noGrp="1"/>
          </p:cNvSpPr>
          <p:nvPr>
            <p:ph type="subTitle" idx="8"/>
          </p:nvPr>
        </p:nvSpPr>
        <p:spPr>
          <a:xfrm>
            <a:off x="4668094" y="2128393"/>
            <a:ext cx="17961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4" name="Google Shape;104;p25"/>
          <p:cNvSpPr txBox="1">
            <a:spLocks noGrp="1"/>
          </p:cNvSpPr>
          <p:nvPr>
            <p:ph type="title" idx="9" hasCustomPrompt="1"/>
          </p:nvPr>
        </p:nvSpPr>
        <p:spPr>
          <a:xfrm>
            <a:off x="5111182" y="3409060"/>
            <a:ext cx="9102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05" name="Google Shape;105;p25"/>
          <p:cNvSpPr txBox="1">
            <a:spLocks noGrp="1"/>
          </p:cNvSpPr>
          <p:nvPr>
            <p:ph type="title" idx="13"/>
          </p:nvPr>
        </p:nvSpPr>
        <p:spPr>
          <a:xfrm>
            <a:off x="6656379" y="1701708"/>
            <a:ext cx="17961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6" name="Google Shape;106;p25"/>
          <p:cNvSpPr txBox="1">
            <a:spLocks noGrp="1"/>
          </p:cNvSpPr>
          <p:nvPr>
            <p:ph type="subTitle" idx="14"/>
          </p:nvPr>
        </p:nvSpPr>
        <p:spPr>
          <a:xfrm>
            <a:off x="6656379" y="2122168"/>
            <a:ext cx="17961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7" name="Google Shape;107;p25"/>
          <p:cNvSpPr txBox="1">
            <a:spLocks noGrp="1"/>
          </p:cNvSpPr>
          <p:nvPr>
            <p:ph type="title" idx="15" hasCustomPrompt="1"/>
          </p:nvPr>
        </p:nvSpPr>
        <p:spPr>
          <a:xfrm>
            <a:off x="7099467" y="3402835"/>
            <a:ext cx="9102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08" name="Google Shape;108;p25"/>
          <p:cNvSpPr/>
          <p:nvPr/>
        </p:nvSpPr>
        <p:spPr>
          <a:xfrm rot="10800000">
            <a:off x="89" y="4100866"/>
            <a:ext cx="9161582" cy="1042651"/>
          </a:xfrm>
          <a:custGeom>
            <a:avLst/>
            <a:gdLst/>
            <a:ahLst/>
            <a:cxnLst/>
            <a:rect l="l" t="t" r="r" b="b"/>
            <a:pathLst>
              <a:path w="81851" h="9315" extrusionOk="0">
                <a:moveTo>
                  <a:pt x="1" y="0"/>
                </a:moveTo>
                <a:lnTo>
                  <a:pt x="1" y="7429"/>
                </a:lnTo>
                <a:cubicBezTo>
                  <a:pt x="1" y="7429"/>
                  <a:pt x="1120" y="7584"/>
                  <a:pt x="3115" y="7584"/>
                </a:cubicBezTo>
                <a:cubicBezTo>
                  <a:pt x="6333" y="7584"/>
                  <a:pt x="11827" y="7180"/>
                  <a:pt x="18577" y="5069"/>
                </a:cubicBezTo>
                <a:cubicBezTo>
                  <a:pt x="23856" y="3418"/>
                  <a:pt x="29277" y="2316"/>
                  <a:pt x="34763" y="2316"/>
                </a:cubicBezTo>
                <a:cubicBezTo>
                  <a:pt x="40641" y="2316"/>
                  <a:pt x="46593" y="3581"/>
                  <a:pt x="52525" y="6788"/>
                </a:cubicBezTo>
                <a:cubicBezTo>
                  <a:pt x="55989" y="8661"/>
                  <a:pt x="60036" y="9314"/>
                  <a:pt x="63998" y="9314"/>
                </a:cubicBezTo>
                <a:cubicBezTo>
                  <a:pt x="73152" y="9314"/>
                  <a:pt x="81850" y="5826"/>
                  <a:pt x="81850" y="5826"/>
                </a:cubicBezTo>
                <a:lnTo>
                  <a:pt x="818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p:cSld name="TITLE_AND_BODY_1_1">
    <p:bg>
      <p:bgPr>
        <a:solidFill>
          <a:schemeClr val="accent5"/>
        </a:solidFill>
        <a:effectLst/>
      </p:bgPr>
    </p:bg>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691525" y="3155725"/>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1800"/>
              <a:buNone/>
              <a:defRPr sz="1800">
                <a:solidFill>
                  <a:schemeClr val="accent4"/>
                </a:solidFill>
              </a:defRPr>
            </a:lvl1pPr>
            <a:lvl2pPr lvl="1" algn="ctr" rtl="0">
              <a:spcBef>
                <a:spcPts val="0"/>
              </a:spcBef>
              <a:spcAft>
                <a:spcPts val="0"/>
              </a:spcAft>
              <a:buClr>
                <a:schemeClr val="accent4"/>
              </a:buClr>
              <a:buSzPts val="1800"/>
              <a:buNone/>
              <a:defRPr sz="1800">
                <a:solidFill>
                  <a:schemeClr val="accent4"/>
                </a:solidFill>
              </a:defRPr>
            </a:lvl2pPr>
            <a:lvl3pPr lvl="2" algn="ctr" rtl="0">
              <a:spcBef>
                <a:spcPts val="0"/>
              </a:spcBef>
              <a:spcAft>
                <a:spcPts val="0"/>
              </a:spcAft>
              <a:buClr>
                <a:schemeClr val="accent4"/>
              </a:buClr>
              <a:buSzPts val="1800"/>
              <a:buNone/>
              <a:defRPr sz="1800">
                <a:solidFill>
                  <a:schemeClr val="accent4"/>
                </a:solidFill>
              </a:defRPr>
            </a:lvl3pPr>
            <a:lvl4pPr lvl="3" algn="ctr" rtl="0">
              <a:spcBef>
                <a:spcPts val="0"/>
              </a:spcBef>
              <a:spcAft>
                <a:spcPts val="0"/>
              </a:spcAft>
              <a:buClr>
                <a:schemeClr val="accent4"/>
              </a:buClr>
              <a:buSzPts val="1800"/>
              <a:buNone/>
              <a:defRPr sz="1800">
                <a:solidFill>
                  <a:schemeClr val="accent4"/>
                </a:solidFill>
              </a:defRPr>
            </a:lvl4pPr>
            <a:lvl5pPr lvl="4" algn="ctr" rtl="0">
              <a:spcBef>
                <a:spcPts val="0"/>
              </a:spcBef>
              <a:spcAft>
                <a:spcPts val="0"/>
              </a:spcAft>
              <a:buClr>
                <a:schemeClr val="accent4"/>
              </a:buClr>
              <a:buSzPts val="1800"/>
              <a:buNone/>
              <a:defRPr sz="1800">
                <a:solidFill>
                  <a:schemeClr val="accent4"/>
                </a:solidFill>
              </a:defRPr>
            </a:lvl5pPr>
            <a:lvl6pPr lvl="5" algn="ctr" rtl="0">
              <a:spcBef>
                <a:spcPts val="0"/>
              </a:spcBef>
              <a:spcAft>
                <a:spcPts val="0"/>
              </a:spcAft>
              <a:buClr>
                <a:schemeClr val="accent4"/>
              </a:buClr>
              <a:buSzPts val="1800"/>
              <a:buNone/>
              <a:defRPr sz="1800">
                <a:solidFill>
                  <a:schemeClr val="accent4"/>
                </a:solidFill>
              </a:defRPr>
            </a:lvl6pPr>
            <a:lvl7pPr lvl="6" algn="ctr" rtl="0">
              <a:spcBef>
                <a:spcPts val="0"/>
              </a:spcBef>
              <a:spcAft>
                <a:spcPts val="0"/>
              </a:spcAft>
              <a:buClr>
                <a:schemeClr val="accent4"/>
              </a:buClr>
              <a:buSzPts val="1800"/>
              <a:buNone/>
              <a:defRPr sz="1800">
                <a:solidFill>
                  <a:schemeClr val="accent4"/>
                </a:solidFill>
              </a:defRPr>
            </a:lvl7pPr>
            <a:lvl8pPr lvl="7" algn="ctr" rtl="0">
              <a:spcBef>
                <a:spcPts val="0"/>
              </a:spcBef>
              <a:spcAft>
                <a:spcPts val="0"/>
              </a:spcAft>
              <a:buClr>
                <a:schemeClr val="accent4"/>
              </a:buClr>
              <a:buSzPts val="1800"/>
              <a:buNone/>
              <a:defRPr sz="1800">
                <a:solidFill>
                  <a:schemeClr val="accent4"/>
                </a:solidFill>
              </a:defRPr>
            </a:lvl8pPr>
            <a:lvl9pPr lvl="8" algn="ctr" rtl="0">
              <a:spcBef>
                <a:spcPts val="0"/>
              </a:spcBef>
              <a:spcAft>
                <a:spcPts val="0"/>
              </a:spcAft>
              <a:buClr>
                <a:schemeClr val="accent4"/>
              </a:buClr>
              <a:buSzPts val="1800"/>
              <a:buNone/>
              <a:defRPr sz="1800">
                <a:solidFill>
                  <a:schemeClr val="accent4"/>
                </a:solidFill>
              </a:defRPr>
            </a:lvl9pPr>
          </a:lstStyle>
          <a:p>
            <a:endParaRPr/>
          </a:p>
        </p:txBody>
      </p:sp>
      <p:sp>
        <p:nvSpPr>
          <p:cNvPr id="111" name="Google Shape;111;p26"/>
          <p:cNvSpPr txBox="1">
            <a:spLocks noGrp="1"/>
          </p:cNvSpPr>
          <p:nvPr>
            <p:ph type="subTitle" idx="1"/>
          </p:nvPr>
        </p:nvSpPr>
        <p:spPr>
          <a:xfrm>
            <a:off x="691525" y="3576194"/>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Clr>
                <a:schemeClr val="accent4"/>
              </a:buClr>
              <a:buSzPts val="2100"/>
              <a:buNone/>
              <a:defRPr sz="2100">
                <a:solidFill>
                  <a:schemeClr val="accent4"/>
                </a:solidFill>
              </a:defRPr>
            </a:lvl2pPr>
            <a:lvl3pPr lvl="2" algn="ctr" rtl="0">
              <a:lnSpc>
                <a:spcPct val="100000"/>
              </a:lnSpc>
              <a:spcBef>
                <a:spcPts val="0"/>
              </a:spcBef>
              <a:spcAft>
                <a:spcPts val="0"/>
              </a:spcAft>
              <a:buClr>
                <a:schemeClr val="accent4"/>
              </a:buClr>
              <a:buSzPts val="2100"/>
              <a:buNone/>
              <a:defRPr sz="2100">
                <a:solidFill>
                  <a:schemeClr val="accent4"/>
                </a:solidFill>
              </a:defRPr>
            </a:lvl3pPr>
            <a:lvl4pPr lvl="3" algn="ctr" rtl="0">
              <a:lnSpc>
                <a:spcPct val="100000"/>
              </a:lnSpc>
              <a:spcBef>
                <a:spcPts val="0"/>
              </a:spcBef>
              <a:spcAft>
                <a:spcPts val="0"/>
              </a:spcAft>
              <a:buClr>
                <a:schemeClr val="accent4"/>
              </a:buClr>
              <a:buSzPts val="2100"/>
              <a:buNone/>
              <a:defRPr sz="2100">
                <a:solidFill>
                  <a:schemeClr val="accent4"/>
                </a:solidFill>
              </a:defRPr>
            </a:lvl4pPr>
            <a:lvl5pPr lvl="4" algn="ctr" rtl="0">
              <a:lnSpc>
                <a:spcPct val="100000"/>
              </a:lnSpc>
              <a:spcBef>
                <a:spcPts val="0"/>
              </a:spcBef>
              <a:spcAft>
                <a:spcPts val="0"/>
              </a:spcAft>
              <a:buClr>
                <a:schemeClr val="accent4"/>
              </a:buClr>
              <a:buSzPts val="2100"/>
              <a:buNone/>
              <a:defRPr sz="2100">
                <a:solidFill>
                  <a:schemeClr val="accent4"/>
                </a:solidFill>
              </a:defRPr>
            </a:lvl5pPr>
            <a:lvl6pPr lvl="5" algn="ctr" rtl="0">
              <a:lnSpc>
                <a:spcPct val="100000"/>
              </a:lnSpc>
              <a:spcBef>
                <a:spcPts val="0"/>
              </a:spcBef>
              <a:spcAft>
                <a:spcPts val="0"/>
              </a:spcAft>
              <a:buClr>
                <a:schemeClr val="accent4"/>
              </a:buClr>
              <a:buSzPts val="2100"/>
              <a:buNone/>
              <a:defRPr sz="2100">
                <a:solidFill>
                  <a:schemeClr val="accent4"/>
                </a:solidFill>
              </a:defRPr>
            </a:lvl6pPr>
            <a:lvl7pPr lvl="6" algn="ctr" rtl="0">
              <a:lnSpc>
                <a:spcPct val="100000"/>
              </a:lnSpc>
              <a:spcBef>
                <a:spcPts val="0"/>
              </a:spcBef>
              <a:spcAft>
                <a:spcPts val="0"/>
              </a:spcAft>
              <a:buClr>
                <a:schemeClr val="accent4"/>
              </a:buClr>
              <a:buSzPts val="2100"/>
              <a:buNone/>
              <a:defRPr sz="2100">
                <a:solidFill>
                  <a:schemeClr val="accent4"/>
                </a:solidFill>
              </a:defRPr>
            </a:lvl7pPr>
            <a:lvl8pPr lvl="7" algn="ctr" rtl="0">
              <a:lnSpc>
                <a:spcPct val="100000"/>
              </a:lnSpc>
              <a:spcBef>
                <a:spcPts val="0"/>
              </a:spcBef>
              <a:spcAft>
                <a:spcPts val="0"/>
              </a:spcAft>
              <a:buClr>
                <a:schemeClr val="accent4"/>
              </a:buClr>
              <a:buSzPts val="2100"/>
              <a:buNone/>
              <a:defRPr sz="2100">
                <a:solidFill>
                  <a:schemeClr val="accent4"/>
                </a:solidFill>
              </a:defRPr>
            </a:lvl8pPr>
            <a:lvl9pPr lvl="8" algn="ctr"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12" name="Google Shape;112;p26"/>
          <p:cNvSpPr txBox="1">
            <a:spLocks noGrp="1"/>
          </p:cNvSpPr>
          <p:nvPr>
            <p:ph type="title" idx="2"/>
          </p:nvPr>
        </p:nvSpPr>
        <p:spPr>
          <a:xfrm>
            <a:off x="3530550" y="3155725"/>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1800"/>
              <a:buNone/>
              <a:defRPr sz="1800">
                <a:solidFill>
                  <a:schemeClr val="accent4"/>
                </a:solidFill>
              </a:defRPr>
            </a:lvl1pPr>
            <a:lvl2pPr lvl="1" algn="ctr" rtl="0">
              <a:spcBef>
                <a:spcPts val="0"/>
              </a:spcBef>
              <a:spcAft>
                <a:spcPts val="0"/>
              </a:spcAft>
              <a:buClr>
                <a:schemeClr val="accent4"/>
              </a:buClr>
              <a:buSzPts val="1800"/>
              <a:buNone/>
              <a:defRPr sz="1800">
                <a:solidFill>
                  <a:schemeClr val="accent4"/>
                </a:solidFill>
              </a:defRPr>
            </a:lvl2pPr>
            <a:lvl3pPr lvl="2" algn="ctr" rtl="0">
              <a:spcBef>
                <a:spcPts val="0"/>
              </a:spcBef>
              <a:spcAft>
                <a:spcPts val="0"/>
              </a:spcAft>
              <a:buClr>
                <a:schemeClr val="accent4"/>
              </a:buClr>
              <a:buSzPts val="1800"/>
              <a:buNone/>
              <a:defRPr sz="1800">
                <a:solidFill>
                  <a:schemeClr val="accent4"/>
                </a:solidFill>
              </a:defRPr>
            </a:lvl3pPr>
            <a:lvl4pPr lvl="3" algn="ctr" rtl="0">
              <a:spcBef>
                <a:spcPts val="0"/>
              </a:spcBef>
              <a:spcAft>
                <a:spcPts val="0"/>
              </a:spcAft>
              <a:buClr>
                <a:schemeClr val="accent4"/>
              </a:buClr>
              <a:buSzPts val="1800"/>
              <a:buNone/>
              <a:defRPr sz="1800">
                <a:solidFill>
                  <a:schemeClr val="accent4"/>
                </a:solidFill>
              </a:defRPr>
            </a:lvl4pPr>
            <a:lvl5pPr lvl="4" algn="ctr" rtl="0">
              <a:spcBef>
                <a:spcPts val="0"/>
              </a:spcBef>
              <a:spcAft>
                <a:spcPts val="0"/>
              </a:spcAft>
              <a:buClr>
                <a:schemeClr val="accent4"/>
              </a:buClr>
              <a:buSzPts val="1800"/>
              <a:buNone/>
              <a:defRPr sz="1800">
                <a:solidFill>
                  <a:schemeClr val="accent4"/>
                </a:solidFill>
              </a:defRPr>
            </a:lvl5pPr>
            <a:lvl6pPr lvl="5" algn="ctr" rtl="0">
              <a:spcBef>
                <a:spcPts val="0"/>
              </a:spcBef>
              <a:spcAft>
                <a:spcPts val="0"/>
              </a:spcAft>
              <a:buClr>
                <a:schemeClr val="accent4"/>
              </a:buClr>
              <a:buSzPts val="1800"/>
              <a:buNone/>
              <a:defRPr sz="1800">
                <a:solidFill>
                  <a:schemeClr val="accent4"/>
                </a:solidFill>
              </a:defRPr>
            </a:lvl6pPr>
            <a:lvl7pPr lvl="6" algn="ctr" rtl="0">
              <a:spcBef>
                <a:spcPts val="0"/>
              </a:spcBef>
              <a:spcAft>
                <a:spcPts val="0"/>
              </a:spcAft>
              <a:buClr>
                <a:schemeClr val="accent4"/>
              </a:buClr>
              <a:buSzPts val="1800"/>
              <a:buNone/>
              <a:defRPr sz="1800">
                <a:solidFill>
                  <a:schemeClr val="accent4"/>
                </a:solidFill>
              </a:defRPr>
            </a:lvl7pPr>
            <a:lvl8pPr lvl="7" algn="ctr" rtl="0">
              <a:spcBef>
                <a:spcPts val="0"/>
              </a:spcBef>
              <a:spcAft>
                <a:spcPts val="0"/>
              </a:spcAft>
              <a:buClr>
                <a:schemeClr val="accent4"/>
              </a:buClr>
              <a:buSzPts val="1800"/>
              <a:buNone/>
              <a:defRPr sz="1800">
                <a:solidFill>
                  <a:schemeClr val="accent4"/>
                </a:solidFill>
              </a:defRPr>
            </a:lvl8pPr>
            <a:lvl9pPr lvl="8" algn="ctr" rtl="0">
              <a:spcBef>
                <a:spcPts val="0"/>
              </a:spcBef>
              <a:spcAft>
                <a:spcPts val="0"/>
              </a:spcAft>
              <a:buClr>
                <a:schemeClr val="accent4"/>
              </a:buClr>
              <a:buSzPts val="1800"/>
              <a:buNone/>
              <a:defRPr sz="1800">
                <a:solidFill>
                  <a:schemeClr val="accent4"/>
                </a:solidFill>
              </a:defRPr>
            </a:lvl9pPr>
          </a:lstStyle>
          <a:p>
            <a:endParaRPr/>
          </a:p>
        </p:txBody>
      </p:sp>
      <p:sp>
        <p:nvSpPr>
          <p:cNvPr id="113" name="Google Shape;113;p26"/>
          <p:cNvSpPr txBox="1">
            <a:spLocks noGrp="1"/>
          </p:cNvSpPr>
          <p:nvPr>
            <p:ph type="subTitle" idx="3"/>
          </p:nvPr>
        </p:nvSpPr>
        <p:spPr>
          <a:xfrm>
            <a:off x="3530550" y="3576194"/>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Clr>
                <a:schemeClr val="accent4"/>
              </a:buClr>
              <a:buSzPts val="2100"/>
              <a:buNone/>
              <a:defRPr sz="2100">
                <a:solidFill>
                  <a:schemeClr val="accent4"/>
                </a:solidFill>
              </a:defRPr>
            </a:lvl2pPr>
            <a:lvl3pPr lvl="2" algn="ctr" rtl="0">
              <a:lnSpc>
                <a:spcPct val="100000"/>
              </a:lnSpc>
              <a:spcBef>
                <a:spcPts val="0"/>
              </a:spcBef>
              <a:spcAft>
                <a:spcPts val="0"/>
              </a:spcAft>
              <a:buClr>
                <a:schemeClr val="accent4"/>
              </a:buClr>
              <a:buSzPts val="2100"/>
              <a:buNone/>
              <a:defRPr sz="2100">
                <a:solidFill>
                  <a:schemeClr val="accent4"/>
                </a:solidFill>
              </a:defRPr>
            </a:lvl3pPr>
            <a:lvl4pPr lvl="3" algn="ctr" rtl="0">
              <a:lnSpc>
                <a:spcPct val="100000"/>
              </a:lnSpc>
              <a:spcBef>
                <a:spcPts val="0"/>
              </a:spcBef>
              <a:spcAft>
                <a:spcPts val="0"/>
              </a:spcAft>
              <a:buClr>
                <a:schemeClr val="accent4"/>
              </a:buClr>
              <a:buSzPts val="2100"/>
              <a:buNone/>
              <a:defRPr sz="2100">
                <a:solidFill>
                  <a:schemeClr val="accent4"/>
                </a:solidFill>
              </a:defRPr>
            </a:lvl4pPr>
            <a:lvl5pPr lvl="4" algn="ctr" rtl="0">
              <a:lnSpc>
                <a:spcPct val="100000"/>
              </a:lnSpc>
              <a:spcBef>
                <a:spcPts val="0"/>
              </a:spcBef>
              <a:spcAft>
                <a:spcPts val="0"/>
              </a:spcAft>
              <a:buClr>
                <a:schemeClr val="accent4"/>
              </a:buClr>
              <a:buSzPts val="2100"/>
              <a:buNone/>
              <a:defRPr sz="2100">
                <a:solidFill>
                  <a:schemeClr val="accent4"/>
                </a:solidFill>
              </a:defRPr>
            </a:lvl5pPr>
            <a:lvl6pPr lvl="5" algn="ctr" rtl="0">
              <a:lnSpc>
                <a:spcPct val="100000"/>
              </a:lnSpc>
              <a:spcBef>
                <a:spcPts val="0"/>
              </a:spcBef>
              <a:spcAft>
                <a:spcPts val="0"/>
              </a:spcAft>
              <a:buClr>
                <a:schemeClr val="accent4"/>
              </a:buClr>
              <a:buSzPts val="2100"/>
              <a:buNone/>
              <a:defRPr sz="2100">
                <a:solidFill>
                  <a:schemeClr val="accent4"/>
                </a:solidFill>
              </a:defRPr>
            </a:lvl6pPr>
            <a:lvl7pPr lvl="6" algn="ctr" rtl="0">
              <a:lnSpc>
                <a:spcPct val="100000"/>
              </a:lnSpc>
              <a:spcBef>
                <a:spcPts val="0"/>
              </a:spcBef>
              <a:spcAft>
                <a:spcPts val="0"/>
              </a:spcAft>
              <a:buClr>
                <a:schemeClr val="accent4"/>
              </a:buClr>
              <a:buSzPts val="2100"/>
              <a:buNone/>
              <a:defRPr sz="2100">
                <a:solidFill>
                  <a:schemeClr val="accent4"/>
                </a:solidFill>
              </a:defRPr>
            </a:lvl7pPr>
            <a:lvl8pPr lvl="7" algn="ctr" rtl="0">
              <a:lnSpc>
                <a:spcPct val="100000"/>
              </a:lnSpc>
              <a:spcBef>
                <a:spcPts val="0"/>
              </a:spcBef>
              <a:spcAft>
                <a:spcPts val="0"/>
              </a:spcAft>
              <a:buClr>
                <a:schemeClr val="accent4"/>
              </a:buClr>
              <a:buSzPts val="2100"/>
              <a:buNone/>
              <a:defRPr sz="2100">
                <a:solidFill>
                  <a:schemeClr val="accent4"/>
                </a:solidFill>
              </a:defRPr>
            </a:lvl8pPr>
            <a:lvl9pPr lvl="8" algn="ctr"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14" name="Google Shape;114;p26"/>
          <p:cNvSpPr txBox="1">
            <a:spLocks noGrp="1"/>
          </p:cNvSpPr>
          <p:nvPr>
            <p:ph type="title" idx="4"/>
          </p:nvPr>
        </p:nvSpPr>
        <p:spPr>
          <a:xfrm>
            <a:off x="6369575" y="3155725"/>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1800"/>
              <a:buNone/>
              <a:defRPr sz="1800">
                <a:solidFill>
                  <a:schemeClr val="accent4"/>
                </a:solidFill>
              </a:defRPr>
            </a:lvl1pPr>
            <a:lvl2pPr lvl="1" algn="ctr" rtl="0">
              <a:spcBef>
                <a:spcPts val="0"/>
              </a:spcBef>
              <a:spcAft>
                <a:spcPts val="0"/>
              </a:spcAft>
              <a:buClr>
                <a:schemeClr val="accent4"/>
              </a:buClr>
              <a:buSzPts val="1800"/>
              <a:buNone/>
              <a:defRPr sz="1800">
                <a:solidFill>
                  <a:schemeClr val="accent4"/>
                </a:solidFill>
              </a:defRPr>
            </a:lvl2pPr>
            <a:lvl3pPr lvl="2" algn="ctr" rtl="0">
              <a:spcBef>
                <a:spcPts val="0"/>
              </a:spcBef>
              <a:spcAft>
                <a:spcPts val="0"/>
              </a:spcAft>
              <a:buClr>
                <a:schemeClr val="accent4"/>
              </a:buClr>
              <a:buSzPts val="1800"/>
              <a:buNone/>
              <a:defRPr sz="1800">
                <a:solidFill>
                  <a:schemeClr val="accent4"/>
                </a:solidFill>
              </a:defRPr>
            </a:lvl3pPr>
            <a:lvl4pPr lvl="3" algn="ctr" rtl="0">
              <a:spcBef>
                <a:spcPts val="0"/>
              </a:spcBef>
              <a:spcAft>
                <a:spcPts val="0"/>
              </a:spcAft>
              <a:buClr>
                <a:schemeClr val="accent4"/>
              </a:buClr>
              <a:buSzPts val="1800"/>
              <a:buNone/>
              <a:defRPr sz="1800">
                <a:solidFill>
                  <a:schemeClr val="accent4"/>
                </a:solidFill>
              </a:defRPr>
            </a:lvl4pPr>
            <a:lvl5pPr lvl="4" algn="ctr" rtl="0">
              <a:spcBef>
                <a:spcPts val="0"/>
              </a:spcBef>
              <a:spcAft>
                <a:spcPts val="0"/>
              </a:spcAft>
              <a:buClr>
                <a:schemeClr val="accent4"/>
              </a:buClr>
              <a:buSzPts val="1800"/>
              <a:buNone/>
              <a:defRPr sz="1800">
                <a:solidFill>
                  <a:schemeClr val="accent4"/>
                </a:solidFill>
              </a:defRPr>
            </a:lvl5pPr>
            <a:lvl6pPr lvl="5" algn="ctr" rtl="0">
              <a:spcBef>
                <a:spcPts val="0"/>
              </a:spcBef>
              <a:spcAft>
                <a:spcPts val="0"/>
              </a:spcAft>
              <a:buClr>
                <a:schemeClr val="accent4"/>
              </a:buClr>
              <a:buSzPts val="1800"/>
              <a:buNone/>
              <a:defRPr sz="1800">
                <a:solidFill>
                  <a:schemeClr val="accent4"/>
                </a:solidFill>
              </a:defRPr>
            </a:lvl6pPr>
            <a:lvl7pPr lvl="6" algn="ctr" rtl="0">
              <a:spcBef>
                <a:spcPts val="0"/>
              </a:spcBef>
              <a:spcAft>
                <a:spcPts val="0"/>
              </a:spcAft>
              <a:buClr>
                <a:schemeClr val="accent4"/>
              </a:buClr>
              <a:buSzPts val="1800"/>
              <a:buNone/>
              <a:defRPr sz="1800">
                <a:solidFill>
                  <a:schemeClr val="accent4"/>
                </a:solidFill>
              </a:defRPr>
            </a:lvl7pPr>
            <a:lvl8pPr lvl="7" algn="ctr" rtl="0">
              <a:spcBef>
                <a:spcPts val="0"/>
              </a:spcBef>
              <a:spcAft>
                <a:spcPts val="0"/>
              </a:spcAft>
              <a:buClr>
                <a:schemeClr val="accent4"/>
              </a:buClr>
              <a:buSzPts val="1800"/>
              <a:buNone/>
              <a:defRPr sz="1800">
                <a:solidFill>
                  <a:schemeClr val="accent4"/>
                </a:solidFill>
              </a:defRPr>
            </a:lvl8pPr>
            <a:lvl9pPr lvl="8" algn="ctr" rtl="0">
              <a:spcBef>
                <a:spcPts val="0"/>
              </a:spcBef>
              <a:spcAft>
                <a:spcPts val="0"/>
              </a:spcAft>
              <a:buClr>
                <a:schemeClr val="accent4"/>
              </a:buClr>
              <a:buSzPts val="1800"/>
              <a:buNone/>
              <a:defRPr sz="1800">
                <a:solidFill>
                  <a:schemeClr val="accent4"/>
                </a:solidFill>
              </a:defRPr>
            </a:lvl9pPr>
          </a:lstStyle>
          <a:p>
            <a:endParaRPr/>
          </a:p>
        </p:txBody>
      </p:sp>
      <p:sp>
        <p:nvSpPr>
          <p:cNvPr id="115" name="Google Shape;115;p26"/>
          <p:cNvSpPr txBox="1">
            <a:spLocks noGrp="1"/>
          </p:cNvSpPr>
          <p:nvPr>
            <p:ph type="subTitle" idx="5"/>
          </p:nvPr>
        </p:nvSpPr>
        <p:spPr>
          <a:xfrm>
            <a:off x="6369575" y="3576194"/>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Clr>
                <a:schemeClr val="accent4"/>
              </a:buClr>
              <a:buSzPts val="2100"/>
              <a:buNone/>
              <a:defRPr sz="2100">
                <a:solidFill>
                  <a:schemeClr val="accent4"/>
                </a:solidFill>
              </a:defRPr>
            </a:lvl2pPr>
            <a:lvl3pPr lvl="2" algn="ctr" rtl="0">
              <a:lnSpc>
                <a:spcPct val="100000"/>
              </a:lnSpc>
              <a:spcBef>
                <a:spcPts val="0"/>
              </a:spcBef>
              <a:spcAft>
                <a:spcPts val="0"/>
              </a:spcAft>
              <a:buClr>
                <a:schemeClr val="accent4"/>
              </a:buClr>
              <a:buSzPts val="2100"/>
              <a:buNone/>
              <a:defRPr sz="2100">
                <a:solidFill>
                  <a:schemeClr val="accent4"/>
                </a:solidFill>
              </a:defRPr>
            </a:lvl3pPr>
            <a:lvl4pPr lvl="3" algn="ctr" rtl="0">
              <a:lnSpc>
                <a:spcPct val="100000"/>
              </a:lnSpc>
              <a:spcBef>
                <a:spcPts val="0"/>
              </a:spcBef>
              <a:spcAft>
                <a:spcPts val="0"/>
              </a:spcAft>
              <a:buClr>
                <a:schemeClr val="accent4"/>
              </a:buClr>
              <a:buSzPts val="2100"/>
              <a:buNone/>
              <a:defRPr sz="2100">
                <a:solidFill>
                  <a:schemeClr val="accent4"/>
                </a:solidFill>
              </a:defRPr>
            </a:lvl4pPr>
            <a:lvl5pPr lvl="4" algn="ctr" rtl="0">
              <a:lnSpc>
                <a:spcPct val="100000"/>
              </a:lnSpc>
              <a:spcBef>
                <a:spcPts val="0"/>
              </a:spcBef>
              <a:spcAft>
                <a:spcPts val="0"/>
              </a:spcAft>
              <a:buClr>
                <a:schemeClr val="accent4"/>
              </a:buClr>
              <a:buSzPts val="2100"/>
              <a:buNone/>
              <a:defRPr sz="2100">
                <a:solidFill>
                  <a:schemeClr val="accent4"/>
                </a:solidFill>
              </a:defRPr>
            </a:lvl5pPr>
            <a:lvl6pPr lvl="5" algn="ctr" rtl="0">
              <a:lnSpc>
                <a:spcPct val="100000"/>
              </a:lnSpc>
              <a:spcBef>
                <a:spcPts val="0"/>
              </a:spcBef>
              <a:spcAft>
                <a:spcPts val="0"/>
              </a:spcAft>
              <a:buClr>
                <a:schemeClr val="accent4"/>
              </a:buClr>
              <a:buSzPts val="2100"/>
              <a:buNone/>
              <a:defRPr sz="2100">
                <a:solidFill>
                  <a:schemeClr val="accent4"/>
                </a:solidFill>
              </a:defRPr>
            </a:lvl6pPr>
            <a:lvl7pPr lvl="6" algn="ctr" rtl="0">
              <a:lnSpc>
                <a:spcPct val="100000"/>
              </a:lnSpc>
              <a:spcBef>
                <a:spcPts val="0"/>
              </a:spcBef>
              <a:spcAft>
                <a:spcPts val="0"/>
              </a:spcAft>
              <a:buClr>
                <a:schemeClr val="accent4"/>
              </a:buClr>
              <a:buSzPts val="2100"/>
              <a:buNone/>
              <a:defRPr sz="2100">
                <a:solidFill>
                  <a:schemeClr val="accent4"/>
                </a:solidFill>
              </a:defRPr>
            </a:lvl7pPr>
            <a:lvl8pPr lvl="7" algn="ctr" rtl="0">
              <a:lnSpc>
                <a:spcPct val="100000"/>
              </a:lnSpc>
              <a:spcBef>
                <a:spcPts val="0"/>
              </a:spcBef>
              <a:spcAft>
                <a:spcPts val="0"/>
              </a:spcAft>
              <a:buClr>
                <a:schemeClr val="accent4"/>
              </a:buClr>
              <a:buSzPts val="2100"/>
              <a:buNone/>
              <a:defRPr sz="2100">
                <a:solidFill>
                  <a:schemeClr val="accent4"/>
                </a:solidFill>
              </a:defRPr>
            </a:lvl8pPr>
            <a:lvl9pPr lvl="8" algn="ctr"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16" name="Google Shape;116;p26"/>
          <p:cNvSpPr txBox="1">
            <a:spLocks noGrp="1"/>
          </p:cNvSpPr>
          <p:nvPr>
            <p:ph type="title" idx="6"/>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p:cSld name="TITLE_ONLY_1">
    <p:bg>
      <p:bgPr>
        <a:solidFill>
          <a:schemeClr val="accent3"/>
        </a:solidFill>
        <a:effectLst/>
      </p:bgPr>
    </p:bg>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_ONLY_2">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28"/>
          <p:cNvSpPr/>
          <p:nvPr/>
        </p:nvSpPr>
        <p:spPr>
          <a:xfrm flipH="1">
            <a:off x="4" y="6"/>
            <a:ext cx="2319625" cy="2292057"/>
          </a:xfrm>
          <a:custGeom>
            <a:avLst/>
            <a:gdLst/>
            <a:ahLst/>
            <a:cxnLst/>
            <a:rect l="l" t="t" r="r" b="b"/>
            <a:pathLst>
              <a:path w="62180" h="61441" extrusionOk="0">
                <a:moveTo>
                  <a:pt x="1" y="0"/>
                </a:moveTo>
                <a:cubicBezTo>
                  <a:pt x="3843" y="8483"/>
                  <a:pt x="12381" y="17218"/>
                  <a:pt x="21823" y="20317"/>
                </a:cubicBezTo>
                <a:cubicBezTo>
                  <a:pt x="24946" y="21342"/>
                  <a:pt x="27882" y="21656"/>
                  <a:pt x="30616" y="21656"/>
                </a:cubicBezTo>
                <a:cubicBezTo>
                  <a:pt x="34940" y="21656"/>
                  <a:pt x="38759" y="20870"/>
                  <a:pt x="42013" y="20870"/>
                </a:cubicBezTo>
                <a:cubicBezTo>
                  <a:pt x="44689" y="20870"/>
                  <a:pt x="46984" y="21401"/>
                  <a:pt x="48864" y="23337"/>
                </a:cubicBezTo>
                <a:cubicBezTo>
                  <a:pt x="55041" y="29693"/>
                  <a:pt x="46293" y="40450"/>
                  <a:pt x="50923" y="50654"/>
                </a:cubicBezTo>
                <a:cubicBezTo>
                  <a:pt x="52882" y="54969"/>
                  <a:pt x="56991" y="58649"/>
                  <a:pt x="62180" y="61441"/>
                </a:cubicBezTo>
                <a:lnTo>
                  <a:pt x="621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2">
  <p:cSld name="TITLE_ONLY_2_1">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wo columns ">
  <p:cSld name="TITLE_AND_BODY_1_1_1">
    <p:bg>
      <p:bgPr>
        <a:solidFill>
          <a:srgbClr val="F3F3F3">
            <a:alpha val="16860"/>
          </a:srgbClr>
        </a:solidFill>
        <a:effectLst/>
      </p:bgPr>
    </p:bg>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1490930" y="3155725"/>
            <a:ext cx="24063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6" name="Google Shape;126;p30"/>
          <p:cNvSpPr/>
          <p:nvPr/>
        </p:nvSpPr>
        <p:spPr>
          <a:xfrm flipH="1">
            <a:off x="-670856" y="1498750"/>
            <a:ext cx="12015405" cy="3644728"/>
          </a:xfrm>
          <a:custGeom>
            <a:avLst/>
            <a:gdLst/>
            <a:ahLst/>
            <a:cxnLst/>
            <a:rect l="l" t="t" r="r" b="b"/>
            <a:pathLst>
              <a:path w="69364" h="29946" extrusionOk="0">
                <a:moveTo>
                  <a:pt x="4950" y="0"/>
                </a:moveTo>
                <a:cubicBezTo>
                  <a:pt x="3797" y="0"/>
                  <a:pt x="0" y="190"/>
                  <a:pt x="0" y="1408"/>
                </a:cubicBezTo>
                <a:lnTo>
                  <a:pt x="0" y="29945"/>
                </a:lnTo>
                <a:lnTo>
                  <a:pt x="69364" y="29945"/>
                </a:lnTo>
                <a:lnTo>
                  <a:pt x="69277" y="16817"/>
                </a:lnTo>
                <a:cubicBezTo>
                  <a:pt x="64458" y="20774"/>
                  <a:pt x="58402" y="23432"/>
                  <a:pt x="52177" y="23432"/>
                </a:cubicBezTo>
                <a:cubicBezTo>
                  <a:pt x="52029" y="23432"/>
                  <a:pt x="51881" y="23430"/>
                  <a:pt x="51733" y="23427"/>
                </a:cubicBezTo>
                <a:cubicBezTo>
                  <a:pt x="45352" y="23297"/>
                  <a:pt x="38910" y="20066"/>
                  <a:pt x="35719" y="14540"/>
                </a:cubicBezTo>
                <a:cubicBezTo>
                  <a:pt x="34511" y="12448"/>
                  <a:pt x="33784" y="10109"/>
                  <a:pt x="32620" y="7993"/>
                </a:cubicBezTo>
                <a:cubicBezTo>
                  <a:pt x="31126" y="5275"/>
                  <a:pt x="28679" y="3208"/>
                  <a:pt x="25600" y="3208"/>
                </a:cubicBezTo>
                <a:cubicBezTo>
                  <a:pt x="25200" y="3208"/>
                  <a:pt x="24790" y="3243"/>
                  <a:pt x="24369" y="3316"/>
                </a:cubicBezTo>
                <a:cubicBezTo>
                  <a:pt x="21390" y="3832"/>
                  <a:pt x="18184" y="5513"/>
                  <a:pt x="15311" y="5513"/>
                </a:cubicBezTo>
                <a:cubicBezTo>
                  <a:pt x="13445" y="5513"/>
                  <a:pt x="11718" y="4804"/>
                  <a:pt x="10286" y="2604"/>
                </a:cubicBezTo>
                <a:cubicBezTo>
                  <a:pt x="9129" y="828"/>
                  <a:pt x="7201" y="59"/>
                  <a:pt x="5142" y="3"/>
                </a:cubicBezTo>
                <a:cubicBezTo>
                  <a:pt x="5091" y="1"/>
                  <a:pt x="5027" y="0"/>
                  <a:pt x="49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0"/>
          <p:cNvSpPr txBox="1">
            <a:spLocks noGrp="1"/>
          </p:cNvSpPr>
          <p:nvPr>
            <p:ph type="subTitle" idx="1"/>
          </p:nvPr>
        </p:nvSpPr>
        <p:spPr>
          <a:xfrm>
            <a:off x="1490930" y="3576198"/>
            <a:ext cx="24063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8" name="Google Shape;128;p30"/>
          <p:cNvSpPr txBox="1">
            <a:spLocks noGrp="1"/>
          </p:cNvSpPr>
          <p:nvPr>
            <p:ph type="title" idx="2"/>
          </p:nvPr>
        </p:nvSpPr>
        <p:spPr>
          <a:xfrm>
            <a:off x="5246770" y="3155725"/>
            <a:ext cx="24063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1800"/>
              <a:buNone/>
              <a:defRPr sz="1800">
                <a:solidFill>
                  <a:schemeClr val="accent4"/>
                </a:solidFill>
              </a:defRPr>
            </a:lvl1pPr>
            <a:lvl2pPr lvl="1" algn="ctr" rtl="0">
              <a:spcBef>
                <a:spcPts val="0"/>
              </a:spcBef>
              <a:spcAft>
                <a:spcPts val="0"/>
              </a:spcAft>
              <a:buClr>
                <a:schemeClr val="accent4"/>
              </a:buClr>
              <a:buSzPts val="1800"/>
              <a:buNone/>
              <a:defRPr sz="1800">
                <a:solidFill>
                  <a:schemeClr val="accent4"/>
                </a:solidFill>
              </a:defRPr>
            </a:lvl2pPr>
            <a:lvl3pPr lvl="2" algn="ctr" rtl="0">
              <a:spcBef>
                <a:spcPts val="0"/>
              </a:spcBef>
              <a:spcAft>
                <a:spcPts val="0"/>
              </a:spcAft>
              <a:buClr>
                <a:schemeClr val="accent4"/>
              </a:buClr>
              <a:buSzPts val="1800"/>
              <a:buNone/>
              <a:defRPr sz="1800">
                <a:solidFill>
                  <a:schemeClr val="accent4"/>
                </a:solidFill>
              </a:defRPr>
            </a:lvl3pPr>
            <a:lvl4pPr lvl="3" algn="ctr" rtl="0">
              <a:spcBef>
                <a:spcPts val="0"/>
              </a:spcBef>
              <a:spcAft>
                <a:spcPts val="0"/>
              </a:spcAft>
              <a:buClr>
                <a:schemeClr val="accent4"/>
              </a:buClr>
              <a:buSzPts val="1800"/>
              <a:buNone/>
              <a:defRPr sz="1800">
                <a:solidFill>
                  <a:schemeClr val="accent4"/>
                </a:solidFill>
              </a:defRPr>
            </a:lvl4pPr>
            <a:lvl5pPr lvl="4" algn="ctr" rtl="0">
              <a:spcBef>
                <a:spcPts val="0"/>
              </a:spcBef>
              <a:spcAft>
                <a:spcPts val="0"/>
              </a:spcAft>
              <a:buClr>
                <a:schemeClr val="accent4"/>
              </a:buClr>
              <a:buSzPts val="1800"/>
              <a:buNone/>
              <a:defRPr sz="1800">
                <a:solidFill>
                  <a:schemeClr val="accent4"/>
                </a:solidFill>
              </a:defRPr>
            </a:lvl5pPr>
            <a:lvl6pPr lvl="5" algn="ctr" rtl="0">
              <a:spcBef>
                <a:spcPts val="0"/>
              </a:spcBef>
              <a:spcAft>
                <a:spcPts val="0"/>
              </a:spcAft>
              <a:buClr>
                <a:schemeClr val="accent4"/>
              </a:buClr>
              <a:buSzPts val="1800"/>
              <a:buNone/>
              <a:defRPr sz="1800">
                <a:solidFill>
                  <a:schemeClr val="accent4"/>
                </a:solidFill>
              </a:defRPr>
            </a:lvl6pPr>
            <a:lvl7pPr lvl="6" algn="ctr" rtl="0">
              <a:spcBef>
                <a:spcPts val="0"/>
              </a:spcBef>
              <a:spcAft>
                <a:spcPts val="0"/>
              </a:spcAft>
              <a:buClr>
                <a:schemeClr val="accent4"/>
              </a:buClr>
              <a:buSzPts val="1800"/>
              <a:buNone/>
              <a:defRPr sz="1800">
                <a:solidFill>
                  <a:schemeClr val="accent4"/>
                </a:solidFill>
              </a:defRPr>
            </a:lvl7pPr>
            <a:lvl8pPr lvl="7" algn="ctr" rtl="0">
              <a:spcBef>
                <a:spcPts val="0"/>
              </a:spcBef>
              <a:spcAft>
                <a:spcPts val="0"/>
              </a:spcAft>
              <a:buClr>
                <a:schemeClr val="accent4"/>
              </a:buClr>
              <a:buSzPts val="1800"/>
              <a:buNone/>
              <a:defRPr sz="1800">
                <a:solidFill>
                  <a:schemeClr val="accent4"/>
                </a:solidFill>
              </a:defRPr>
            </a:lvl8pPr>
            <a:lvl9pPr lvl="8" algn="ctr" rtl="0">
              <a:spcBef>
                <a:spcPts val="0"/>
              </a:spcBef>
              <a:spcAft>
                <a:spcPts val="0"/>
              </a:spcAft>
              <a:buClr>
                <a:schemeClr val="accent4"/>
              </a:buClr>
              <a:buSzPts val="1800"/>
              <a:buNone/>
              <a:defRPr sz="1800">
                <a:solidFill>
                  <a:schemeClr val="accent4"/>
                </a:solidFill>
              </a:defRPr>
            </a:lvl9pPr>
          </a:lstStyle>
          <a:p>
            <a:endParaRPr/>
          </a:p>
        </p:txBody>
      </p:sp>
      <p:sp>
        <p:nvSpPr>
          <p:cNvPr id="129" name="Google Shape;129;p30"/>
          <p:cNvSpPr txBox="1">
            <a:spLocks noGrp="1"/>
          </p:cNvSpPr>
          <p:nvPr>
            <p:ph type="subTitle" idx="3"/>
          </p:nvPr>
        </p:nvSpPr>
        <p:spPr>
          <a:xfrm>
            <a:off x="5246770" y="3576198"/>
            <a:ext cx="24063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accent4"/>
                </a:solidFill>
              </a:defRPr>
            </a:lvl1pPr>
            <a:lvl2pPr lvl="1" algn="ctr" rtl="0">
              <a:lnSpc>
                <a:spcPct val="100000"/>
              </a:lnSpc>
              <a:spcBef>
                <a:spcPts val="0"/>
              </a:spcBef>
              <a:spcAft>
                <a:spcPts val="0"/>
              </a:spcAft>
              <a:buClr>
                <a:schemeClr val="accent4"/>
              </a:buClr>
              <a:buSzPts val="2100"/>
              <a:buNone/>
              <a:defRPr sz="2100">
                <a:solidFill>
                  <a:schemeClr val="accent4"/>
                </a:solidFill>
              </a:defRPr>
            </a:lvl2pPr>
            <a:lvl3pPr lvl="2" algn="ctr" rtl="0">
              <a:lnSpc>
                <a:spcPct val="100000"/>
              </a:lnSpc>
              <a:spcBef>
                <a:spcPts val="0"/>
              </a:spcBef>
              <a:spcAft>
                <a:spcPts val="0"/>
              </a:spcAft>
              <a:buClr>
                <a:schemeClr val="accent4"/>
              </a:buClr>
              <a:buSzPts val="2100"/>
              <a:buNone/>
              <a:defRPr sz="2100">
                <a:solidFill>
                  <a:schemeClr val="accent4"/>
                </a:solidFill>
              </a:defRPr>
            </a:lvl3pPr>
            <a:lvl4pPr lvl="3" algn="ctr" rtl="0">
              <a:lnSpc>
                <a:spcPct val="100000"/>
              </a:lnSpc>
              <a:spcBef>
                <a:spcPts val="0"/>
              </a:spcBef>
              <a:spcAft>
                <a:spcPts val="0"/>
              </a:spcAft>
              <a:buClr>
                <a:schemeClr val="accent4"/>
              </a:buClr>
              <a:buSzPts val="2100"/>
              <a:buNone/>
              <a:defRPr sz="2100">
                <a:solidFill>
                  <a:schemeClr val="accent4"/>
                </a:solidFill>
              </a:defRPr>
            </a:lvl4pPr>
            <a:lvl5pPr lvl="4" algn="ctr" rtl="0">
              <a:lnSpc>
                <a:spcPct val="100000"/>
              </a:lnSpc>
              <a:spcBef>
                <a:spcPts val="0"/>
              </a:spcBef>
              <a:spcAft>
                <a:spcPts val="0"/>
              </a:spcAft>
              <a:buClr>
                <a:schemeClr val="accent4"/>
              </a:buClr>
              <a:buSzPts val="2100"/>
              <a:buNone/>
              <a:defRPr sz="2100">
                <a:solidFill>
                  <a:schemeClr val="accent4"/>
                </a:solidFill>
              </a:defRPr>
            </a:lvl5pPr>
            <a:lvl6pPr lvl="5" algn="ctr" rtl="0">
              <a:lnSpc>
                <a:spcPct val="100000"/>
              </a:lnSpc>
              <a:spcBef>
                <a:spcPts val="0"/>
              </a:spcBef>
              <a:spcAft>
                <a:spcPts val="0"/>
              </a:spcAft>
              <a:buClr>
                <a:schemeClr val="accent4"/>
              </a:buClr>
              <a:buSzPts val="2100"/>
              <a:buNone/>
              <a:defRPr sz="2100">
                <a:solidFill>
                  <a:schemeClr val="accent4"/>
                </a:solidFill>
              </a:defRPr>
            </a:lvl6pPr>
            <a:lvl7pPr lvl="6" algn="ctr" rtl="0">
              <a:lnSpc>
                <a:spcPct val="100000"/>
              </a:lnSpc>
              <a:spcBef>
                <a:spcPts val="0"/>
              </a:spcBef>
              <a:spcAft>
                <a:spcPts val="0"/>
              </a:spcAft>
              <a:buClr>
                <a:schemeClr val="accent4"/>
              </a:buClr>
              <a:buSzPts val="2100"/>
              <a:buNone/>
              <a:defRPr sz="2100">
                <a:solidFill>
                  <a:schemeClr val="accent4"/>
                </a:solidFill>
              </a:defRPr>
            </a:lvl7pPr>
            <a:lvl8pPr lvl="7" algn="ctr" rtl="0">
              <a:lnSpc>
                <a:spcPct val="100000"/>
              </a:lnSpc>
              <a:spcBef>
                <a:spcPts val="0"/>
              </a:spcBef>
              <a:spcAft>
                <a:spcPts val="0"/>
              </a:spcAft>
              <a:buClr>
                <a:schemeClr val="accent4"/>
              </a:buClr>
              <a:buSzPts val="2100"/>
              <a:buNone/>
              <a:defRPr sz="2100">
                <a:solidFill>
                  <a:schemeClr val="accent4"/>
                </a:solidFill>
              </a:defRPr>
            </a:lvl8pPr>
            <a:lvl9pPr lvl="8" algn="ctr"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0" name="Google Shape;130;p30"/>
          <p:cNvSpPr txBox="1">
            <a:spLocks noGrp="1"/>
          </p:cNvSpPr>
          <p:nvPr>
            <p:ph type="title" idx="4"/>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design 3">
  <p:cSld name="TITLE_ONLY_3">
    <p:bg>
      <p:bgPr>
        <a:solidFill>
          <a:schemeClr val="accent5"/>
        </a:solidFill>
        <a:effectLst/>
      </p:bgPr>
    </p:bg>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endParaRPr/>
          </a:p>
        </p:txBody>
      </p:sp>
      <p:sp>
        <p:nvSpPr>
          <p:cNvPr id="133" name="Google Shape;133;p31"/>
          <p:cNvSpPr/>
          <p:nvPr/>
        </p:nvSpPr>
        <p:spPr>
          <a:xfrm flipH="1">
            <a:off x="0" y="0"/>
            <a:ext cx="2319625" cy="2154582"/>
          </a:xfrm>
          <a:custGeom>
            <a:avLst/>
            <a:gdLst/>
            <a:ahLst/>
            <a:cxnLst/>
            <a:rect l="l" t="t" r="r" b="b"/>
            <a:pathLst>
              <a:path w="62180" h="61441" extrusionOk="0">
                <a:moveTo>
                  <a:pt x="1" y="0"/>
                </a:moveTo>
                <a:cubicBezTo>
                  <a:pt x="3843" y="8483"/>
                  <a:pt x="12381" y="17218"/>
                  <a:pt x="21823" y="20317"/>
                </a:cubicBezTo>
                <a:cubicBezTo>
                  <a:pt x="24946" y="21342"/>
                  <a:pt x="27882" y="21656"/>
                  <a:pt x="30616" y="21656"/>
                </a:cubicBezTo>
                <a:cubicBezTo>
                  <a:pt x="34940" y="21656"/>
                  <a:pt x="38759" y="20870"/>
                  <a:pt x="42013" y="20870"/>
                </a:cubicBezTo>
                <a:cubicBezTo>
                  <a:pt x="44689" y="20870"/>
                  <a:pt x="46984" y="21401"/>
                  <a:pt x="48864" y="23337"/>
                </a:cubicBezTo>
                <a:cubicBezTo>
                  <a:pt x="55041" y="29693"/>
                  <a:pt x="46293" y="40450"/>
                  <a:pt x="50923" y="50654"/>
                </a:cubicBezTo>
                <a:cubicBezTo>
                  <a:pt x="52882" y="54969"/>
                  <a:pt x="56991" y="58649"/>
                  <a:pt x="62180" y="61441"/>
                </a:cubicBezTo>
                <a:lnTo>
                  <a:pt x="621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six columns ">
  <p:cSld name="TITLE_AND_BODY_1_1_2">
    <p:bg>
      <p:bgPr>
        <a:solidFill>
          <a:srgbClr val="F3F3F3">
            <a:alpha val="16860"/>
          </a:srgbClr>
        </a:solidFill>
        <a:effectLst/>
      </p:bgPr>
    </p:bg>
    <p:spTree>
      <p:nvGrpSpPr>
        <p:cNvPr id="1" name="Shape 134"/>
        <p:cNvGrpSpPr/>
        <p:nvPr/>
      </p:nvGrpSpPr>
      <p:grpSpPr>
        <a:xfrm>
          <a:off x="0" y="0"/>
          <a:ext cx="0" cy="0"/>
          <a:chOff x="0" y="0"/>
          <a:chExt cx="0" cy="0"/>
        </a:xfrm>
      </p:grpSpPr>
      <p:sp>
        <p:nvSpPr>
          <p:cNvPr id="135" name="Google Shape;135;p32"/>
          <p:cNvSpPr txBox="1">
            <a:spLocks noGrp="1"/>
          </p:cNvSpPr>
          <p:nvPr>
            <p:ph type="title"/>
          </p:nvPr>
        </p:nvSpPr>
        <p:spPr>
          <a:xfrm>
            <a:off x="920125" y="3643200"/>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6" name="Google Shape;136;p32"/>
          <p:cNvSpPr txBox="1">
            <a:spLocks noGrp="1"/>
          </p:cNvSpPr>
          <p:nvPr>
            <p:ph type="subTitle" idx="1"/>
          </p:nvPr>
        </p:nvSpPr>
        <p:spPr>
          <a:xfrm>
            <a:off x="920125" y="3938737"/>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7" name="Google Shape;137;p32"/>
          <p:cNvSpPr txBox="1">
            <a:spLocks noGrp="1"/>
          </p:cNvSpPr>
          <p:nvPr>
            <p:ph type="title" idx="2"/>
          </p:nvPr>
        </p:nvSpPr>
        <p:spPr>
          <a:xfrm>
            <a:off x="3530550" y="3643200"/>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8" name="Google Shape;138;p32"/>
          <p:cNvSpPr txBox="1">
            <a:spLocks noGrp="1"/>
          </p:cNvSpPr>
          <p:nvPr>
            <p:ph type="subTitle" idx="3"/>
          </p:nvPr>
        </p:nvSpPr>
        <p:spPr>
          <a:xfrm>
            <a:off x="3530550" y="3938737"/>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 name="Google Shape;139;p32"/>
          <p:cNvSpPr txBox="1">
            <a:spLocks noGrp="1"/>
          </p:cNvSpPr>
          <p:nvPr>
            <p:ph type="title" idx="4"/>
          </p:nvPr>
        </p:nvSpPr>
        <p:spPr>
          <a:xfrm>
            <a:off x="6140975" y="3643200"/>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0" name="Google Shape;140;p32"/>
          <p:cNvSpPr txBox="1">
            <a:spLocks noGrp="1"/>
          </p:cNvSpPr>
          <p:nvPr>
            <p:ph type="subTitle" idx="5"/>
          </p:nvPr>
        </p:nvSpPr>
        <p:spPr>
          <a:xfrm>
            <a:off x="6140975" y="3938737"/>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 name="Google Shape;141;p32"/>
          <p:cNvSpPr txBox="1">
            <a:spLocks noGrp="1"/>
          </p:cNvSpPr>
          <p:nvPr>
            <p:ph type="title" idx="6"/>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32"/>
          <p:cNvSpPr txBox="1">
            <a:spLocks noGrp="1"/>
          </p:cNvSpPr>
          <p:nvPr>
            <p:ph type="title" idx="7"/>
          </p:nvPr>
        </p:nvSpPr>
        <p:spPr>
          <a:xfrm>
            <a:off x="920125" y="1800250"/>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3" name="Google Shape;143;p32"/>
          <p:cNvSpPr txBox="1">
            <a:spLocks noGrp="1"/>
          </p:cNvSpPr>
          <p:nvPr>
            <p:ph type="subTitle" idx="8"/>
          </p:nvPr>
        </p:nvSpPr>
        <p:spPr>
          <a:xfrm>
            <a:off x="920125" y="2095787"/>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32"/>
          <p:cNvSpPr txBox="1">
            <a:spLocks noGrp="1"/>
          </p:cNvSpPr>
          <p:nvPr>
            <p:ph type="title" idx="9"/>
          </p:nvPr>
        </p:nvSpPr>
        <p:spPr>
          <a:xfrm>
            <a:off x="3530550" y="1800250"/>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5" name="Google Shape;145;p32"/>
          <p:cNvSpPr txBox="1">
            <a:spLocks noGrp="1"/>
          </p:cNvSpPr>
          <p:nvPr>
            <p:ph type="subTitle" idx="13"/>
          </p:nvPr>
        </p:nvSpPr>
        <p:spPr>
          <a:xfrm>
            <a:off x="3530550" y="2095787"/>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6" name="Google Shape;146;p32"/>
          <p:cNvSpPr txBox="1">
            <a:spLocks noGrp="1"/>
          </p:cNvSpPr>
          <p:nvPr>
            <p:ph type="title" idx="14"/>
          </p:nvPr>
        </p:nvSpPr>
        <p:spPr>
          <a:xfrm>
            <a:off x="6140975" y="1800250"/>
            <a:ext cx="2082900" cy="43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7" name="Google Shape;147;p32"/>
          <p:cNvSpPr txBox="1">
            <a:spLocks noGrp="1"/>
          </p:cNvSpPr>
          <p:nvPr>
            <p:ph type="subTitle" idx="15"/>
          </p:nvPr>
        </p:nvSpPr>
        <p:spPr>
          <a:xfrm>
            <a:off x="6140975" y="2095787"/>
            <a:ext cx="20829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8" name="Google Shape;148;p32"/>
          <p:cNvSpPr/>
          <p:nvPr/>
        </p:nvSpPr>
        <p:spPr>
          <a:xfrm rot="-5400000">
            <a:off x="-2201688" y="2201857"/>
            <a:ext cx="5151907" cy="748530"/>
          </a:xfrm>
          <a:custGeom>
            <a:avLst/>
            <a:gdLst/>
            <a:ahLst/>
            <a:cxnLst/>
            <a:rect l="l" t="t" r="r" b="b"/>
            <a:pathLst>
              <a:path w="81851" h="9315" extrusionOk="0">
                <a:moveTo>
                  <a:pt x="1" y="0"/>
                </a:moveTo>
                <a:lnTo>
                  <a:pt x="1" y="7429"/>
                </a:lnTo>
                <a:cubicBezTo>
                  <a:pt x="1" y="7429"/>
                  <a:pt x="1120" y="7584"/>
                  <a:pt x="3115" y="7584"/>
                </a:cubicBezTo>
                <a:cubicBezTo>
                  <a:pt x="6333" y="7584"/>
                  <a:pt x="11827" y="7180"/>
                  <a:pt x="18577" y="5069"/>
                </a:cubicBezTo>
                <a:cubicBezTo>
                  <a:pt x="23856" y="3418"/>
                  <a:pt x="29277" y="2316"/>
                  <a:pt x="34763" y="2316"/>
                </a:cubicBezTo>
                <a:cubicBezTo>
                  <a:pt x="40641" y="2316"/>
                  <a:pt x="46593" y="3581"/>
                  <a:pt x="52525" y="6788"/>
                </a:cubicBezTo>
                <a:cubicBezTo>
                  <a:pt x="55989" y="8661"/>
                  <a:pt x="60036" y="9314"/>
                  <a:pt x="63998" y="9314"/>
                </a:cubicBezTo>
                <a:cubicBezTo>
                  <a:pt x="73152" y="9314"/>
                  <a:pt x="81850" y="5826"/>
                  <a:pt x="81850" y="5826"/>
                </a:cubicBezTo>
                <a:lnTo>
                  <a:pt x="8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1005900" y="2212625"/>
            <a:ext cx="3074100" cy="11913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accent4"/>
              </a:buClr>
              <a:buSzPts val="3600"/>
              <a:buNone/>
              <a:defRPr sz="3600">
                <a:solidFill>
                  <a:schemeClr val="accent4"/>
                </a:solidFill>
              </a:defRPr>
            </a:lvl1pPr>
            <a:lvl2pPr lvl="1" rtl="0">
              <a:lnSpc>
                <a:spcPct val="90000"/>
              </a:lnSpc>
              <a:spcBef>
                <a:spcPts val="0"/>
              </a:spcBef>
              <a:spcAft>
                <a:spcPts val="0"/>
              </a:spcAft>
              <a:buClr>
                <a:schemeClr val="accent4"/>
              </a:buClr>
              <a:buSzPts val="3600"/>
              <a:buNone/>
              <a:defRPr sz="3600">
                <a:solidFill>
                  <a:schemeClr val="accent4"/>
                </a:solidFill>
              </a:defRPr>
            </a:lvl2pPr>
            <a:lvl3pPr lvl="2" rtl="0">
              <a:lnSpc>
                <a:spcPct val="90000"/>
              </a:lnSpc>
              <a:spcBef>
                <a:spcPts val="0"/>
              </a:spcBef>
              <a:spcAft>
                <a:spcPts val="0"/>
              </a:spcAft>
              <a:buClr>
                <a:schemeClr val="accent4"/>
              </a:buClr>
              <a:buSzPts val="3600"/>
              <a:buNone/>
              <a:defRPr sz="3600">
                <a:solidFill>
                  <a:schemeClr val="accent4"/>
                </a:solidFill>
              </a:defRPr>
            </a:lvl3pPr>
            <a:lvl4pPr lvl="3" rtl="0">
              <a:lnSpc>
                <a:spcPct val="90000"/>
              </a:lnSpc>
              <a:spcBef>
                <a:spcPts val="0"/>
              </a:spcBef>
              <a:spcAft>
                <a:spcPts val="0"/>
              </a:spcAft>
              <a:buClr>
                <a:schemeClr val="accent4"/>
              </a:buClr>
              <a:buSzPts val="3600"/>
              <a:buNone/>
              <a:defRPr sz="3600">
                <a:solidFill>
                  <a:schemeClr val="accent4"/>
                </a:solidFill>
              </a:defRPr>
            </a:lvl4pPr>
            <a:lvl5pPr lvl="4" rtl="0">
              <a:lnSpc>
                <a:spcPct val="90000"/>
              </a:lnSpc>
              <a:spcBef>
                <a:spcPts val="0"/>
              </a:spcBef>
              <a:spcAft>
                <a:spcPts val="0"/>
              </a:spcAft>
              <a:buClr>
                <a:schemeClr val="accent4"/>
              </a:buClr>
              <a:buSzPts val="3600"/>
              <a:buNone/>
              <a:defRPr sz="3600">
                <a:solidFill>
                  <a:schemeClr val="accent4"/>
                </a:solidFill>
              </a:defRPr>
            </a:lvl5pPr>
            <a:lvl6pPr lvl="5" rtl="0">
              <a:lnSpc>
                <a:spcPct val="90000"/>
              </a:lnSpc>
              <a:spcBef>
                <a:spcPts val="0"/>
              </a:spcBef>
              <a:spcAft>
                <a:spcPts val="0"/>
              </a:spcAft>
              <a:buClr>
                <a:schemeClr val="accent4"/>
              </a:buClr>
              <a:buSzPts val="3600"/>
              <a:buNone/>
              <a:defRPr sz="3600">
                <a:solidFill>
                  <a:schemeClr val="accent4"/>
                </a:solidFill>
              </a:defRPr>
            </a:lvl6pPr>
            <a:lvl7pPr lvl="6" rtl="0">
              <a:lnSpc>
                <a:spcPct val="90000"/>
              </a:lnSpc>
              <a:spcBef>
                <a:spcPts val="0"/>
              </a:spcBef>
              <a:spcAft>
                <a:spcPts val="0"/>
              </a:spcAft>
              <a:buClr>
                <a:schemeClr val="accent4"/>
              </a:buClr>
              <a:buSzPts val="3600"/>
              <a:buNone/>
              <a:defRPr sz="3600">
                <a:solidFill>
                  <a:schemeClr val="accent4"/>
                </a:solidFill>
              </a:defRPr>
            </a:lvl7pPr>
            <a:lvl8pPr lvl="7" rtl="0">
              <a:lnSpc>
                <a:spcPct val="90000"/>
              </a:lnSpc>
              <a:spcBef>
                <a:spcPts val="0"/>
              </a:spcBef>
              <a:spcAft>
                <a:spcPts val="0"/>
              </a:spcAft>
              <a:buClr>
                <a:schemeClr val="accent4"/>
              </a:buClr>
              <a:buSzPts val="3600"/>
              <a:buNone/>
              <a:defRPr sz="3600">
                <a:solidFill>
                  <a:schemeClr val="accent4"/>
                </a:solidFill>
              </a:defRPr>
            </a:lvl8pPr>
            <a:lvl9pPr lvl="8" rtl="0">
              <a:lnSpc>
                <a:spcPct val="90000"/>
              </a:lnSpc>
              <a:spcBef>
                <a:spcPts val="0"/>
              </a:spcBef>
              <a:spcAft>
                <a:spcPts val="0"/>
              </a:spcAft>
              <a:buClr>
                <a:schemeClr val="accent4"/>
              </a:buClr>
              <a:buSzPts val="3600"/>
              <a:buNone/>
              <a:defRPr sz="3600">
                <a:solidFill>
                  <a:schemeClr val="accent4"/>
                </a:solidFill>
              </a:defRPr>
            </a:lvl9pPr>
          </a:lstStyle>
          <a:p>
            <a:endParaRPr/>
          </a:p>
        </p:txBody>
      </p:sp>
      <p:sp>
        <p:nvSpPr>
          <p:cNvPr id="58" name="Google Shape;58;p15"/>
          <p:cNvSpPr txBox="1">
            <a:spLocks noGrp="1"/>
          </p:cNvSpPr>
          <p:nvPr>
            <p:ph type="title" idx="2" hasCustomPrompt="1"/>
          </p:nvPr>
        </p:nvSpPr>
        <p:spPr>
          <a:xfrm>
            <a:off x="1368847" y="1010995"/>
            <a:ext cx="1582500" cy="760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000"/>
              <a:buNone/>
              <a:defRPr sz="3000">
                <a:solidFill>
                  <a:schemeClr val="accent4"/>
                </a:solidFill>
              </a:defRPr>
            </a:lvl1pPr>
            <a:lvl2pPr lvl="1" rtl="0">
              <a:spcBef>
                <a:spcPts val="0"/>
              </a:spcBef>
              <a:spcAft>
                <a:spcPts val="0"/>
              </a:spcAft>
              <a:buClr>
                <a:schemeClr val="accent4"/>
              </a:buClr>
              <a:buSzPts val="3000"/>
              <a:buNone/>
              <a:defRPr sz="3000">
                <a:solidFill>
                  <a:schemeClr val="accent4"/>
                </a:solidFill>
              </a:defRPr>
            </a:lvl2pPr>
            <a:lvl3pPr lvl="2" rtl="0">
              <a:spcBef>
                <a:spcPts val="0"/>
              </a:spcBef>
              <a:spcAft>
                <a:spcPts val="0"/>
              </a:spcAft>
              <a:buClr>
                <a:schemeClr val="accent4"/>
              </a:buClr>
              <a:buSzPts val="3000"/>
              <a:buNone/>
              <a:defRPr sz="3000">
                <a:solidFill>
                  <a:schemeClr val="accent4"/>
                </a:solidFill>
              </a:defRPr>
            </a:lvl3pPr>
            <a:lvl4pPr lvl="3" rtl="0">
              <a:spcBef>
                <a:spcPts val="0"/>
              </a:spcBef>
              <a:spcAft>
                <a:spcPts val="0"/>
              </a:spcAft>
              <a:buClr>
                <a:schemeClr val="accent4"/>
              </a:buClr>
              <a:buSzPts val="3000"/>
              <a:buNone/>
              <a:defRPr sz="3000">
                <a:solidFill>
                  <a:schemeClr val="accent4"/>
                </a:solidFill>
              </a:defRPr>
            </a:lvl4pPr>
            <a:lvl5pPr lvl="4" rtl="0">
              <a:spcBef>
                <a:spcPts val="0"/>
              </a:spcBef>
              <a:spcAft>
                <a:spcPts val="0"/>
              </a:spcAft>
              <a:buClr>
                <a:schemeClr val="accent4"/>
              </a:buClr>
              <a:buSzPts val="3000"/>
              <a:buNone/>
              <a:defRPr sz="3000">
                <a:solidFill>
                  <a:schemeClr val="accent4"/>
                </a:solidFill>
              </a:defRPr>
            </a:lvl5pPr>
            <a:lvl6pPr lvl="5" rtl="0">
              <a:spcBef>
                <a:spcPts val="0"/>
              </a:spcBef>
              <a:spcAft>
                <a:spcPts val="0"/>
              </a:spcAft>
              <a:buClr>
                <a:schemeClr val="accent4"/>
              </a:buClr>
              <a:buSzPts val="3000"/>
              <a:buNone/>
              <a:defRPr sz="3000">
                <a:solidFill>
                  <a:schemeClr val="accent4"/>
                </a:solidFill>
              </a:defRPr>
            </a:lvl6pPr>
            <a:lvl7pPr lvl="6" rtl="0">
              <a:spcBef>
                <a:spcPts val="0"/>
              </a:spcBef>
              <a:spcAft>
                <a:spcPts val="0"/>
              </a:spcAft>
              <a:buClr>
                <a:schemeClr val="accent4"/>
              </a:buClr>
              <a:buSzPts val="3000"/>
              <a:buNone/>
              <a:defRPr sz="3000">
                <a:solidFill>
                  <a:schemeClr val="accent4"/>
                </a:solidFill>
              </a:defRPr>
            </a:lvl7pPr>
            <a:lvl8pPr lvl="7" rtl="0">
              <a:spcBef>
                <a:spcPts val="0"/>
              </a:spcBef>
              <a:spcAft>
                <a:spcPts val="0"/>
              </a:spcAft>
              <a:buClr>
                <a:schemeClr val="accent4"/>
              </a:buClr>
              <a:buSzPts val="3000"/>
              <a:buNone/>
              <a:defRPr sz="3000">
                <a:solidFill>
                  <a:schemeClr val="accent4"/>
                </a:solidFill>
              </a:defRPr>
            </a:lvl8pPr>
            <a:lvl9pPr lvl="8" rtl="0">
              <a:spcBef>
                <a:spcPts val="0"/>
              </a:spcBef>
              <a:spcAft>
                <a:spcPts val="0"/>
              </a:spcAft>
              <a:buClr>
                <a:schemeClr val="accent4"/>
              </a:buClr>
              <a:buSzPts val="3000"/>
              <a:buNone/>
              <a:defRPr sz="3000">
                <a:solidFill>
                  <a:schemeClr val="accent4"/>
                </a:solidFill>
              </a:defRPr>
            </a:lvl9pPr>
          </a:lstStyle>
          <a:p>
            <a:r>
              <a:t>xx%</a:t>
            </a:r>
          </a:p>
        </p:txBody>
      </p:sp>
      <p:sp>
        <p:nvSpPr>
          <p:cNvPr id="59" name="Google Shape;59;p15"/>
          <p:cNvSpPr txBox="1">
            <a:spLocks noGrp="1"/>
          </p:cNvSpPr>
          <p:nvPr>
            <p:ph type="subTitle" idx="1"/>
          </p:nvPr>
        </p:nvSpPr>
        <p:spPr>
          <a:xfrm>
            <a:off x="1005900" y="3571100"/>
            <a:ext cx="2758500" cy="77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Font typeface="Oxygen"/>
              <a:buNone/>
              <a:defRPr sz="1400">
                <a:solidFill>
                  <a:schemeClr val="accent4"/>
                </a:solidFill>
                <a:latin typeface="Oxygen"/>
                <a:ea typeface="Oxygen"/>
                <a:cs typeface="Oxygen"/>
                <a:sym typeface="Oxygen"/>
              </a:defRPr>
            </a:lvl1pPr>
            <a:lvl2pPr lvl="1" rtl="0">
              <a:lnSpc>
                <a:spcPct val="100000"/>
              </a:lnSpc>
              <a:spcBef>
                <a:spcPts val="0"/>
              </a:spcBef>
              <a:spcAft>
                <a:spcPts val="0"/>
              </a:spcAft>
              <a:buClr>
                <a:schemeClr val="accent4"/>
              </a:buClr>
              <a:buSzPts val="1400"/>
              <a:buNone/>
              <a:defRPr>
                <a:solidFill>
                  <a:schemeClr val="accent4"/>
                </a:solidFill>
              </a:defRPr>
            </a:lvl2pPr>
            <a:lvl3pPr lvl="2" rtl="0">
              <a:lnSpc>
                <a:spcPct val="100000"/>
              </a:lnSpc>
              <a:spcBef>
                <a:spcPts val="0"/>
              </a:spcBef>
              <a:spcAft>
                <a:spcPts val="0"/>
              </a:spcAft>
              <a:buClr>
                <a:schemeClr val="accent4"/>
              </a:buClr>
              <a:buSzPts val="1400"/>
              <a:buNone/>
              <a:defRPr>
                <a:solidFill>
                  <a:schemeClr val="accent4"/>
                </a:solidFill>
              </a:defRPr>
            </a:lvl3pPr>
            <a:lvl4pPr lvl="3" rtl="0">
              <a:lnSpc>
                <a:spcPct val="100000"/>
              </a:lnSpc>
              <a:spcBef>
                <a:spcPts val="0"/>
              </a:spcBef>
              <a:spcAft>
                <a:spcPts val="0"/>
              </a:spcAft>
              <a:buClr>
                <a:schemeClr val="accent4"/>
              </a:buClr>
              <a:buSzPts val="1400"/>
              <a:buNone/>
              <a:defRPr>
                <a:solidFill>
                  <a:schemeClr val="accent4"/>
                </a:solidFill>
              </a:defRPr>
            </a:lvl4pPr>
            <a:lvl5pPr lvl="4" rtl="0">
              <a:lnSpc>
                <a:spcPct val="100000"/>
              </a:lnSpc>
              <a:spcBef>
                <a:spcPts val="0"/>
              </a:spcBef>
              <a:spcAft>
                <a:spcPts val="0"/>
              </a:spcAft>
              <a:buClr>
                <a:schemeClr val="accent4"/>
              </a:buClr>
              <a:buSzPts val="1400"/>
              <a:buNone/>
              <a:defRPr>
                <a:solidFill>
                  <a:schemeClr val="accent4"/>
                </a:solidFill>
              </a:defRPr>
            </a:lvl5pPr>
            <a:lvl6pPr lvl="5" rtl="0">
              <a:lnSpc>
                <a:spcPct val="100000"/>
              </a:lnSpc>
              <a:spcBef>
                <a:spcPts val="0"/>
              </a:spcBef>
              <a:spcAft>
                <a:spcPts val="0"/>
              </a:spcAft>
              <a:buClr>
                <a:schemeClr val="accent4"/>
              </a:buClr>
              <a:buSzPts val="1400"/>
              <a:buNone/>
              <a:defRPr>
                <a:solidFill>
                  <a:schemeClr val="accent4"/>
                </a:solidFill>
              </a:defRPr>
            </a:lvl6pPr>
            <a:lvl7pPr lvl="6" rtl="0">
              <a:lnSpc>
                <a:spcPct val="100000"/>
              </a:lnSpc>
              <a:spcBef>
                <a:spcPts val="0"/>
              </a:spcBef>
              <a:spcAft>
                <a:spcPts val="0"/>
              </a:spcAft>
              <a:buClr>
                <a:schemeClr val="accent4"/>
              </a:buClr>
              <a:buSzPts val="1400"/>
              <a:buNone/>
              <a:defRPr>
                <a:solidFill>
                  <a:schemeClr val="accent4"/>
                </a:solidFill>
              </a:defRPr>
            </a:lvl7pPr>
            <a:lvl8pPr lvl="7" rtl="0">
              <a:lnSpc>
                <a:spcPct val="100000"/>
              </a:lnSpc>
              <a:spcBef>
                <a:spcPts val="0"/>
              </a:spcBef>
              <a:spcAft>
                <a:spcPts val="0"/>
              </a:spcAft>
              <a:buClr>
                <a:schemeClr val="accent4"/>
              </a:buClr>
              <a:buSzPts val="1400"/>
              <a:buNone/>
              <a:defRPr>
                <a:solidFill>
                  <a:schemeClr val="accent4"/>
                </a:solidFill>
              </a:defRPr>
            </a:lvl8pPr>
            <a:lvl9pPr lvl="8" rtl="0">
              <a:lnSpc>
                <a:spcPct val="100000"/>
              </a:lnSpc>
              <a:spcBef>
                <a:spcPts val="0"/>
              </a:spcBef>
              <a:spcAft>
                <a:spcPts val="0"/>
              </a:spcAft>
              <a:buClr>
                <a:schemeClr val="accent4"/>
              </a:buClr>
              <a:buSzPts val="1400"/>
              <a:buNone/>
              <a:defRPr>
                <a:solidFill>
                  <a:schemeClr val="accent4"/>
                </a:solidFill>
              </a:defRPr>
            </a:lvl9pPr>
          </a:lstStyle>
          <a:p>
            <a:endParaRPr/>
          </a:p>
        </p:txBody>
      </p:sp>
      <p:sp>
        <p:nvSpPr>
          <p:cNvPr id="60" name="Google Shape;60;p15"/>
          <p:cNvSpPr/>
          <p:nvPr/>
        </p:nvSpPr>
        <p:spPr>
          <a:xfrm rot="7199847">
            <a:off x="6023396" y="745440"/>
            <a:ext cx="5870004" cy="4364167"/>
          </a:xfrm>
          <a:custGeom>
            <a:avLst/>
            <a:gdLst/>
            <a:ahLst/>
            <a:cxnLst/>
            <a:rect l="l" t="t" r="r" b="b"/>
            <a:pathLst>
              <a:path w="255977" h="190311" extrusionOk="0">
                <a:moveTo>
                  <a:pt x="145909" y="1"/>
                </a:moveTo>
                <a:cubicBezTo>
                  <a:pt x="107297" y="1"/>
                  <a:pt x="86873" y="30667"/>
                  <a:pt x="57680" y="44965"/>
                </a:cubicBezTo>
                <a:cubicBezTo>
                  <a:pt x="27929" y="59538"/>
                  <a:pt x="7286" y="72287"/>
                  <a:pt x="3643" y="100824"/>
                </a:cubicBezTo>
                <a:cubicBezTo>
                  <a:pt x="0" y="129361"/>
                  <a:pt x="3035" y="156077"/>
                  <a:pt x="27930" y="169435"/>
                </a:cubicBezTo>
                <a:cubicBezTo>
                  <a:pt x="33671" y="172515"/>
                  <a:pt x="38894" y="173690"/>
                  <a:pt x="43929" y="173690"/>
                </a:cubicBezTo>
                <a:cubicBezTo>
                  <a:pt x="60149" y="173690"/>
                  <a:pt x="74408" y="161493"/>
                  <a:pt x="97659" y="161493"/>
                </a:cubicBezTo>
                <a:cubicBezTo>
                  <a:pt x="98489" y="161493"/>
                  <a:pt x="99330" y="161508"/>
                  <a:pt x="100183" y="161541"/>
                </a:cubicBezTo>
                <a:cubicBezTo>
                  <a:pt x="128173" y="162597"/>
                  <a:pt x="146517" y="190310"/>
                  <a:pt x="177390" y="190310"/>
                </a:cubicBezTo>
                <a:cubicBezTo>
                  <a:pt x="182011" y="190310"/>
                  <a:pt x="186911" y="189690"/>
                  <a:pt x="192167" y="188266"/>
                </a:cubicBezTo>
                <a:cubicBezTo>
                  <a:pt x="218732" y="181070"/>
                  <a:pt x="238428" y="154703"/>
                  <a:pt x="245834" y="129338"/>
                </a:cubicBezTo>
                <a:cubicBezTo>
                  <a:pt x="255976" y="94599"/>
                  <a:pt x="244228" y="59084"/>
                  <a:pt x="220884" y="34080"/>
                </a:cubicBezTo>
                <a:cubicBezTo>
                  <a:pt x="202271" y="14144"/>
                  <a:pt x="176287" y="887"/>
                  <a:pt x="148148" y="35"/>
                </a:cubicBezTo>
                <a:cubicBezTo>
                  <a:pt x="147395" y="12"/>
                  <a:pt x="146649" y="1"/>
                  <a:pt x="1459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four columns">
  <p:cSld name="TITLE_AND_BODY_1_2">
    <p:spTree>
      <p:nvGrpSpPr>
        <p:cNvPr id="1" name="Shape 149"/>
        <p:cNvGrpSpPr/>
        <p:nvPr/>
      </p:nvGrpSpPr>
      <p:grpSpPr>
        <a:xfrm>
          <a:off x="0" y="0"/>
          <a:ext cx="0" cy="0"/>
          <a:chOff x="0" y="0"/>
          <a:chExt cx="0" cy="0"/>
        </a:xfrm>
      </p:grpSpPr>
      <p:sp>
        <p:nvSpPr>
          <p:cNvPr id="150" name="Google Shape;150;p33"/>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33"/>
          <p:cNvSpPr txBox="1">
            <a:spLocks noGrp="1"/>
          </p:cNvSpPr>
          <p:nvPr>
            <p:ph type="title" idx="2"/>
          </p:nvPr>
        </p:nvSpPr>
        <p:spPr>
          <a:xfrm>
            <a:off x="691525" y="3149508"/>
            <a:ext cx="1796100" cy="43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2" name="Google Shape;152;p33"/>
          <p:cNvSpPr txBox="1">
            <a:spLocks noGrp="1"/>
          </p:cNvSpPr>
          <p:nvPr>
            <p:ph type="subTitle" idx="1"/>
          </p:nvPr>
        </p:nvSpPr>
        <p:spPr>
          <a:xfrm>
            <a:off x="691525" y="1754705"/>
            <a:ext cx="1796100" cy="1262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3" name="Google Shape;153;p33"/>
          <p:cNvSpPr txBox="1">
            <a:spLocks noGrp="1"/>
          </p:cNvSpPr>
          <p:nvPr>
            <p:ph type="title" idx="3"/>
          </p:nvPr>
        </p:nvSpPr>
        <p:spPr>
          <a:xfrm>
            <a:off x="2679810" y="3149508"/>
            <a:ext cx="1796100" cy="43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4" name="Google Shape;154;p33"/>
          <p:cNvSpPr txBox="1">
            <a:spLocks noGrp="1"/>
          </p:cNvSpPr>
          <p:nvPr>
            <p:ph type="subTitle" idx="4"/>
          </p:nvPr>
        </p:nvSpPr>
        <p:spPr>
          <a:xfrm>
            <a:off x="2679809" y="1754705"/>
            <a:ext cx="1796100" cy="1262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5" name="Google Shape;155;p33"/>
          <p:cNvSpPr txBox="1">
            <a:spLocks noGrp="1"/>
          </p:cNvSpPr>
          <p:nvPr>
            <p:ph type="title" idx="5"/>
          </p:nvPr>
        </p:nvSpPr>
        <p:spPr>
          <a:xfrm>
            <a:off x="4668094" y="3149508"/>
            <a:ext cx="1796100" cy="43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6" name="Google Shape;156;p33"/>
          <p:cNvSpPr txBox="1">
            <a:spLocks noGrp="1"/>
          </p:cNvSpPr>
          <p:nvPr>
            <p:ph type="subTitle" idx="6"/>
          </p:nvPr>
        </p:nvSpPr>
        <p:spPr>
          <a:xfrm>
            <a:off x="4668092" y="1754705"/>
            <a:ext cx="1796100" cy="1262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33"/>
          <p:cNvSpPr txBox="1">
            <a:spLocks noGrp="1"/>
          </p:cNvSpPr>
          <p:nvPr>
            <p:ph type="title" idx="7"/>
          </p:nvPr>
        </p:nvSpPr>
        <p:spPr>
          <a:xfrm>
            <a:off x="6656379" y="3149508"/>
            <a:ext cx="1796100" cy="43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8" name="Google Shape;158;p33"/>
          <p:cNvSpPr txBox="1">
            <a:spLocks noGrp="1"/>
          </p:cNvSpPr>
          <p:nvPr>
            <p:ph type="subTitle" idx="8"/>
          </p:nvPr>
        </p:nvSpPr>
        <p:spPr>
          <a:xfrm>
            <a:off x="6656376" y="1754705"/>
            <a:ext cx="1796100" cy="1262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9" name="Google Shape;159;p33"/>
          <p:cNvSpPr/>
          <p:nvPr/>
        </p:nvSpPr>
        <p:spPr>
          <a:xfrm rot="10800000">
            <a:off x="58" y="4100959"/>
            <a:ext cx="9160764" cy="1042558"/>
          </a:xfrm>
          <a:custGeom>
            <a:avLst/>
            <a:gdLst/>
            <a:ahLst/>
            <a:cxnLst/>
            <a:rect l="l" t="t" r="r" b="b"/>
            <a:pathLst>
              <a:path w="81851" h="9315" extrusionOk="0">
                <a:moveTo>
                  <a:pt x="1" y="0"/>
                </a:moveTo>
                <a:lnTo>
                  <a:pt x="1" y="7429"/>
                </a:lnTo>
                <a:cubicBezTo>
                  <a:pt x="1" y="7429"/>
                  <a:pt x="1120" y="7584"/>
                  <a:pt x="3115" y="7584"/>
                </a:cubicBezTo>
                <a:cubicBezTo>
                  <a:pt x="6333" y="7584"/>
                  <a:pt x="11827" y="7180"/>
                  <a:pt x="18577" y="5069"/>
                </a:cubicBezTo>
                <a:cubicBezTo>
                  <a:pt x="23856" y="3418"/>
                  <a:pt x="29277" y="2316"/>
                  <a:pt x="34763" y="2316"/>
                </a:cubicBezTo>
                <a:cubicBezTo>
                  <a:pt x="40641" y="2316"/>
                  <a:pt x="46593" y="3581"/>
                  <a:pt x="52525" y="6788"/>
                </a:cubicBezTo>
                <a:cubicBezTo>
                  <a:pt x="55989" y="8661"/>
                  <a:pt x="60036" y="9314"/>
                  <a:pt x="63998" y="9314"/>
                </a:cubicBezTo>
                <a:cubicBezTo>
                  <a:pt x="73152" y="9314"/>
                  <a:pt x="81850" y="5826"/>
                  <a:pt x="81850" y="5826"/>
                </a:cubicBezTo>
                <a:lnTo>
                  <a:pt x="818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ext">
  <p:cSld name="ONE_COLUMN_TEXT_1">
    <p:bg>
      <p:bgPr>
        <a:solidFill>
          <a:srgbClr val="FFFFFF"/>
        </a:solidFill>
        <a:effectLst/>
      </p:bgPr>
    </p:bg>
    <p:spTree>
      <p:nvGrpSpPr>
        <p:cNvPr id="1" name="Shape 160"/>
        <p:cNvGrpSpPr/>
        <p:nvPr/>
      </p:nvGrpSpPr>
      <p:grpSpPr>
        <a:xfrm>
          <a:off x="0" y="0"/>
          <a:ext cx="0" cy="0"/>
          <a:chOff x="0" y="0"/>
          <a:chExt cx="0" cy="0"/>
        </a:xfrm>
      </p:grpSpPr>
      <p:sp>
        <p:nvSpPr>
          <p:cNvPr id="161" name="Google Shape;161;p34"/>
          <p:cNvSpPr/>
          <p:nvPr/>
        </p:nvSpPr>
        <p:spPr>
          <a:xfrm>
            <a:off x="590217" y="83746"/>
            <a:ext cx="8570537" cy="5143514"/>
          </a:xfrm>
          <a:custGeom>
            <a:avLst/>
            <a:gdLst/>
            <a:ahLst/>
            <a:cxnLst/>
            <a:rect l="l" t="t" r="r" b="b"/>
            <a:pathLst>
              <a:path w="80518" h="48322" extrusionOk="0">
                <a:moveTo>
                  <a:pt x="80517" y="0"/>
                </a:moveTo>
                <a:cubicBezTo>
                  <a:pt x="79941" y="413"/>
                  <a:pt x="79375" y="840"/>
                  <a:pt x="78813" y="1267"/>
                </a:cubicBezTo>
                <a:cubicBezTo>
                  <a:pt x="70060" y="7913"/>
                  <a:pt x="60702" y="15240"/>
                  <a:pt x="49717" y="15495"/>
                </a:cubicBezTo>
                <a:cubicBezTo>
                  <a:pt x="49520" y="15500"/>
                  <a:pt x="49324" y="15502"/>
                  <a:pt x="49128" y="15502"/>
                </a:cubicBezTo>
                <a:cubicBezTo>
                  <a:pt x="44580" y="15502"/>
                  <a:pt x="40092" y="14340"/>
                  <a:pt x="35541" y="14137"/>
                </a:cubicBezTo>
                <a:cubicBezTo>
                  <a:pt x="35173" y="14120"/>
                  <a:pt x="34802" y="14112"/>
                  <a:pt x="34429" y="14112"/>
                </a:cubicBezTo>
                <a:cubicBezTo>
                  <a:pt x="29998" y="14112"/>
                  <a:pt x="25340" y="15317"/>
                  <a:pt x="22633" y="18763"/>
                </a:cubicBezTo>
                <a:cubicBezTo>
                  <a:pt x="18522" y="23996"/>
                  <a:pt x="20554" y="31966"/>
                  <a:pt x="17319" y="37782"/>
                </a:cubicBezTo>
                <a:cubicBezTo>
                  <a:pt x="15764" y="40576"/>
                  <a:pt x="13121" y="42605"/>
                  <a:pt x="10352" y="44207"/>
                </a:cubicBezTo>
                <a:cubicBezTo>
                  <a:pt x="7126" y="46073"/>
                  <a:pt x="3625" y="47453"/>
                  <a:pt x="0" y="48321"/>
                </a:cubicBezTo>
                <a:lnTo>
                  <a:pt x="80517" y="48322"/>
                </a:lnTo>
                <a:lnTo>
                  <a:pt x="80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4"/>
          <p:cNvSpPr txBox="1">
            <a:spLocks noGrp="1"/>
          </p:cNvSpPr>
          <p:nvPr>
            <p:ph type="body" idx="1"/>
          </p:nvPr>
        </p:nvSpPr>
        <p:spPr>
          <a:xfrm>
            <a:off x="5321425" y="2431550"/>
            <a:ext cx="2562300" cy="17178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163" name="Google Shape;163;p34"/>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 credits">
  <p:cSld name="ONE_COLUMN_TEXT_1_1">
    <p:bg>
      <p:bgPr>
        <a:solidFill>
          <a:srgbClr val="FFFFFF"/>
        </a:solidFill>
        <a:effectLst/>
      </p:bgPr>
    </p:bg>
    <p:spTree>
      <p:nvGrpSpPr>
        <p:cNvPr id="1" name="Shape 164"/>
        <p:cNvGrpSpPr/>
        <p:nvPr/>
      </p:nvGrpSpPr>
      <p:grpSpPr>
        <a:xfrm>
          <a:off x="0" y="0"/>
          <a:ext cx="0" cy="0"/>
          <a:chOff x="0" y="0"/>
          <a:chExt cx="0" cy="0"/>
        </a:xfrm>
      </p:grpSpPr>
      <p:sp>
        <p:nvSpPr>
          <p:cNvPr id="165" name="Google Shape;165;p35"/>
          <p:cNvSpPr/>
          <p:nvPr/>
        </p:nvSpPr>
        <p:spPr>
          <a:xfrm flipH="1">
            <a:off x="-79933" y="-4"/>
            <a:ext cx="8570537" cy="5143514"/>
          </a:xfrm>
          <a:custGeom>
            <a:avLst/>
            <a:gdLst/>
            <a:ahLst/>
            <a:cxnLst/>
            <a:rect l="l" t="t" r="r" b="b"/>
            <a:pathLst>
              <a:path w="80518" h="48322" extrusionOk="0">
                <a:moveTo>
                  <a:pt x="80517" y="0"/>
                </a:moveTo>
                <a:cubicBezTo>
                  <a:pt x="79941" y="413"/>
                  <a:pt x="79375" y="840"/>
                  <a:pt x="78813" y="1267"/>
                </a:cubicBezTo>
                <a:cubicBezTo>
                  <a:pt x="70060" y="7913"/>
                  <a:pt x="60702" y="15240"/>
                  <a:pt x="49717" y="15495"/>
                </a:cubicBezTo>
                <a:cubicBezTo>
                  <a:pt x="49520" y="15500"/>
                  <a:pt x="49324" y="15502"/>
                  <a:pt x="49128" y="15502"/>
                </a:cubicBezTo>
                <a:cubicBezTo>
                  <a:pt x="44580" y="15502"/>
                  <a:pt x="40092" y="14340"/>
                  <a:pt x="35541" y="14137"/>
                </a:cubicBezTo>
                <a:cubicBezTo>
                  <a:pt x="35173" y="14120"/>
                  <a:pt x="34802" y="14112"/>
                  <a:pt x="34429" y="14112"/>
                </a:cubicBezTo>
                <a:cubicBezTo>
                  <a:pt x="29998" y="14112"/>
                  <a:pt x="25340" y="15317"/>
                  <a:pt x="22633" y="18763"/>
                </a:cubicBezTo>
                <a:cubicBezTo>
                  <a:pt x="18522" y="23996"/>
                  <a:pt x="20554" y="31966"/>
                  <a:pt x="17319" y="37782"/>
                </a:cubicBezTo>
                <a:cubicBezTo>
                  <a:pt x="15764" y="40576"/>
                  <a:pt x="13121" y="42605"/>
                  <a:pt x="10352" y="44207"/>
                </a:cubicBezTo>
                <a:cubicBezTo>
                  <a:pt x="7126" y="46073"/>
                  <a:pt x="3625" y="47453"/>
                  <a:pt x="0" y="48321"/>
                </a:cubicBezTo>
                <a:lnTo>
                  <a:pt x="80517" y="48322"/>
                </a:lnTo>
                <a:lnTo>
                  <a:pt x="805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66" name="Google Shape;166;p35"/>
          <p:cNvSpPr txBox="1">
            <a:spLocks noGrp="1"/>
          </p:cNvSpPr>
          <p:nvPr>
            <p:ph type="body" idx="1"/>
          </p:nvPr>
        </p:nvSpPr>
        <p:spPr>
          <a:xfrm>
            <a:off x="1105775" y="1902625"/>
            <a:ext cx="3912900" cy="1945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4"/>
              </a:buClr>
              <a:buSzPts val="1600"/>
              <a:buChar char="●"/>
              <a:defRPr sz="1600">
                <a:solidFill>
                  <a:schemeClr val="accent4"/>
                </a:solidFill>
              </a:defRPr>
            </a:lvl1pPr>
            <a:lvl2pPr marL="914400" lvl="1" indent="-330200" rtl="0">
              <a:spcBef>
                <a:spcPts val="1600"/>
              </a:spcBef>
              <a:spcAft>
                <a:spcPts val="0"/>
              </a:spcAft>
              <a:buClr>
                <a:schemeClr val="accent4"/>
              </a:buClr>
              <a:buSzPts val="1600"/>
              <a:buChar char="○"/>
              <a:defRPr sz="1600">
                <a:solidFill>
                  <a:schemeClr val="accent4"/>
                </a:solidFill>
              </a:defRPr>
            </a:lvl2pPr>
            <a:lvl3pPr marL="1371600" lvl="2" indent="-330200" rtl="0">
              <a:spcBef>
                <a:spcPts val="1600"/>
              </a:spcBef>
              <a:spcAft>
                <a:spcPts val="0"/>
              </a:spcAft>
              <a:buClr>
                <a:schemeClr val="accent4"/>
              </a:buClr>
              <a:buSzPts val="1600"/>
              <a:buChar char="■"/>
              <a:defRPr sz="1600">
                <a:solidFill>
                  <a:schemeClr val="accent4"/>
                </a:solidFill>
              </a:defRPr>
            </a:lvl3pPr>
            <a:lvl4pPr marL="1828800" lvl="3" indent="-330200" rtl="0">
              <a:spcBef>
                <a:spcPts val="1600"/>
              </a:spcBef>
              <a:spcAft>
                <a:spcPts val="0"/>
              </a:spcAft>
              <a:buClr>
                <a:schemeClr val="accent4"/>
              </a:buClr>
              <a:buSzPts val="1600"/>
              <a:buChar char="●"/>
              <a:defRPr sz="1600">
                <a:solidFill>
                  <a:schemeClr val="accent4"/>
                </a:solidFill>
              </a:defRPr>
            </a:lvl4pPr>
            <a:lvl5pPr marL="2286000" lvl="4" indent="-330200" rtl="0">
              <a:spcBef>
                <a:spcPts val="1600"/>
              </a:spcBef>
              <a:spcAft>
                <a:spcPts val="0"/>
              </a:spcAft>
              <a:buClr>
                <a:schemeClr val="accent4"/>
              </a:buClr>
              <a:buSzPts val="1600"/>
              <a:buChar char="○"/>
              <a:defRPr sz="1600">
                <a:solidFill>
                  <a:schemeClr val="accent4"/>
                </a:solidFill>
              </a:defRPr>
            </a:lvl5pPr>
            <a:lvl6pPr marL="2743200" lvl="5" indent="-330200" rtl="0">
              <a:spcBef>
                <a:spcPts val="1600"/>
              </a:spcBef>
              <a:spcAft>
                <a:spcPts val="0"/>
              </a:spcAft>
              <a:buClr>
                <a:schemeClr val="accent4"/>
              </a:buClr>
              <a:buSzPts val="1600"/>
              <a:buChar char="■"/>
              <a:defRPr sz="1600">
                <a:solidFill>
                  <a:schemeClr val="accent4"/>
                </a:solidFill>
              </a:defRPr>
            </a:lvl6pPr>
            <a:lvl7pPr marL="3200400" lvl="6" indent="-330200" rtl="0">
              <a:spcBef>
                <a:spcPts val="1600"/>
              </a:spcBef>
              <a:spcAft>
                <a:spcPts val="0"/>
              </a:spcAft>
              <a:buClr>
                <a:schemeClr val="accent4"/>
              </a:buClr>
              <a:buSzPts val="1600"/>
              <a:buChar char="●"/>
              <a:defRPr sz="1600">
                <a:solidFill>
                  <a:schemeClr val="accent4"/>
                </a:solidFill>
              </a:defRPr>
            </a:lvl7pPr>
            <a:lvl8pPr marL="3657600" lvl="7" indent="-330200" rtl="0">
              <a:spcBef>
                <a:spcPts val="1600"/>
              </a:spcBef>
              <a:spcAft>
                <a:spcPts val="0"/>
              </a:spcAft>
              <a:buClr>
                <a:schemeClr val="accent4"/>
              </a:buClr>
              <a:buSzPts val="1600"/>
              <a:buChar char="○"/>
              <a:defRPr sz="1600">
                <a:solidFill>
                  <a:schemeClr val="accent4"/>
                </a:solidFill>
              </a:defRPr>
            </a:lvl8pPr>
            <a:lvl9pPr marL="4114800" lvl="8" indent="-330200" rtl="0">
              <a:spcBef>
                <a:spcPts val="1600"/>
              </a:spcBef>
              <a:spcAft>
                <a:spcPts val="1600"/>
              </a:spcAft>
              <a:buClr>
                <a:schemeClr val="accent4"/>
              </a:buClr>
              <a:buSzPts val="1600"/>
              <a:buChar char="■"/>
              <a:defRPr sz="1600">
                <a:solidFill>
                  <a:schemeClr val="accent4"/>
                </a:solidFill>
              </a:defRPr>
            </a:lvl9pPr>
          </a:lstStyle>
          <a:p>
            <a:endParaRPr/>
          </a:p>
        </p:txBody>
      </p:sp>
      <p:sp>
        <p:nvSpPr>
          <p:cNvPr id="167" name="Google Shape;167;p35"/>
          <p:cNvSpPr txBox="1">
            <a:spLocks noGrp="1"/>
          </p:cNvSpPr>
          <p:nvPr>
            <p:ph type="title"/>
          </p:nvPr>
        </p:nvSpPr>
        <p:spPr>
          <a:xfrm>
            <a:off x="1105775" y="989346"/>
            <a:ext cx="5240700" cy="915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6000"/>
              <a:buNone/>
              <a:defRPr sz="60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8" name="Google Shape;168;p35"/>
          <p:cNvSpPr txBox="1"/>
          <p:nvPr/>
        </p:nvSpPr>
        <p:spPr>
          <a:xfrm>
            <a:off x="1105775" y="3530300"/>
            <a:ext cx="3299700" cy="775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a:solidFill>
                  <a:schemeClr val="accent4"/>
                </a:solidFill>
                <a:latin typeface="Oxygen"/>
                <a:ea typeface="Oxygen"/>
                <a:cs typeface="Oxygen"/>
                <a:sym typeface="Oxygen"/>
              </a:rPr>
              <a:t>CREDITS: This presentation template was created by </a:t>
            </a:r>
            <a:r>
              <a:rPr lang="en" sz="1100" b="1">
                <a:solidFill>
                  <a:schemeClr val="accent4"/>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100">
                <a:solidFill>
                  <a:schemeClr val="accent4"/>
                </a:solidFill>
                <a:latin typeface="Oxygen"/>
                <a:ea typeface="Oxygen"/>
                <a:cs typeface="Oxygen"/>
                <a:sym typeface="Oxygen"/>
              </a:rPr>
              <a:t>, including icons by </a:t>
            </a:r>
            <a:r>
              <a:rPr lang="en" sz="1100" b="1">
                <a:solidFill>
                  <a:schemeClr val="accent4"/>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100">
                <a:solidFill>
                  <a:schemeClr val="accent4"/>
                </a:solidFill>
                <a:latin typeface="Oxygen"/>
                <a:ea typeface="Oxygen"/>
                <a:cs typeface="Oxygen"/>
                <a:sym typeface="Oxygen"/>
              </a:rPr>
              <a:t>, and infographics &amp; images by </a:t>
            </a:r>
            <a:r>
              <a:rPr lang="en" sz="1100" b="1">
                <a:solidFill>
                  <a:schemeClr val="accent4"/>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100">
                <a:solidFill>
                  <a:schemeClr val="accent4"/>
                </a:solidFill>
                <a:latin typeface="Oxygen"/>
                <a:ea typeface="Oxygen"/>
                <a:cs typeface="Oxygen"/>
                <a:sym typeface="Oxygen"/>
              </a:rPr>
              <a:t>. </a:t>
            </a:r>
            <a:endParaRPr sz="1100">
              <a:solidFill>
                <a:schemeClr val="accent4"/>
              </a:solidFill>
              <a:latin typeface="Oxygen"/>
              <a:ea typeface="Oxygen"/>
              <a:cs typeface="Oxygen"/>
              <a:sym typeface="Oxygen"/>
            </a:endParaRPr>
          </a:p>
          <a:p>
            <a:pPr marL="0" lvl="0" indent="0" algn="l" rtl="0">
              <a:spcBef>
                <a:spcPts val="300"/>
              </a:spcBef>
              <a:spcAft>
                <a:spcPts val="0"/>
              </a:spcAft>
              <a:buNone/>
            </a:pPr>
            <a:endParaRPr sz="1100" b="1">
              <a:solidFill>
                <a:schemeClr val="accent4"/>
              </a:solidFill>
              <a:latin typeface="Oxygen"/>
              <a:ea typeface="Oxygen"/>
              <a:cs typeface="Oxygen"/>
              <a:sym typeface="Oxyge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body" idx="1"/>
          </p:nvPr>
        </p:nvSpPr>
        <p:spPr>
          <a:xfrm>
            <a:off x="1031175" y="1163850"/>
            <a:ext cx="7053600" cy="3132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3" name="Google Shape;63;p16"/>
          <p:cNvSpPr txBox="1">
            <a:spLocks noGrp="1"/>
          </p:cNvSpPr>
          <p:nvPr>
            <p:ph type="title"/>
          </p:nvPr>
        </p:nvSpPr>
        <p:spPr>
          <a:xfrm>
            <a:off x="1503600" y="317550"/>
            <a:ext cx="613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p:nvPr/>
        </p:nvSpPr>
        <p:spPr>
          <a:xfrm rot="-5400000">
            <a:off x="-2287526" y="2287694"/>
            <a:ext cx="5151907" cy="576855"/>
          </a:xfrm>
          <a:custGeom>
            <a:avLst/>
            <a:gdLst/>
            <a:ahLst/>
            <a:cxnLst/>
            <a:rect l="l" t="t" r="r" b="b"/>
            <a:pathLst>
              <a:path w="81851" h="9315" extrusionOk="0">
                <a:moveTo>
                  <a:pt x="1" y="0"/>
                </a:moveTo>
                <a:lnTo>
                  <a:pt x="1" y="7429"/>
                </a:lnTo>
                <a:cubicBezTo>
                  <a:pt x="1" y="7429"/>
                  <a:pt x="1120" y="7584"/>
                  <a:pt x="3115" y="7584"/>
                </a:cubicBezTo>
                <a:cubicBezTo>
                  <a:pt x="6333" y="7584"/>
                  <a:pt x="11827" y="7180"/>
                  <a:pt x="18577" y="5069"/>
                </a:cubicBezTo>
                <a:cubicBezTo>
                  <a:pt x="23856" y="3418"/>
                  <a:pt x="29277" y="2316"/>
                  <a:pt x="34763" y="2316"/>
                </a:cubicBezTo>
                <a:cubicBezTo>
                  <a:pt x="40641" y="2316"/>
                  <a:pt x="46593" y="3581"/>
                  <a:pt x="52525" y="6788"/>
                </a:cubicBezTo>
                <a:cubicBezTo>
                  <a:pt x="55989" y="8661"/>
                  <a:pt x="60036" y="9314"/>
                  <a:pt x="63998" y="9314"/>
                </a:cubicBezTo>
                <a:cubicBezTo>
                  <a:pt x="73152" y="9314"/>
                  <a:pt x="81850" y="5826"/>
                  <a:pt x="81850" y="5826"/>
                </a:cubicBezTo>
                <a:lnTo>
                  <a:pt x="818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body" idx="1"/>
          </p:nvPr>
        </p:nvSpPr>
        <p:spPr>
          <a:xfrm>
            <a:off x="802523" y="1366500"/>
            <a:ext cx="3539100" cy="3200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7" name="Google Shape;67;p17"/>
          <p:cNvSpPr txBox="1">
            <a:spLocks noGrp="1"/>
          </p:cNvSpPr>
          <p:nvPr>
            <p:ph type="body" idx="2"/>
          </p:nvPr>
        </p:nvSpPr>
        <p:spPr>
          <a:xfrm>
            <a:off x="4802377" y="1366500"/>
            <a:ext cx="3539100" cy="3200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7"/>
          <p:cNvSpPr txBox="1">
            <a:spLocks noGrp="1"/>
          </p:cNvSpPr>
          <p:nvPr>
            <p:ph type="title"/>
          </p:nvPr>
        </p:nvSpPr>
        <p:spPr>
          <a:xfrm>
            <a:off x="1503600" y="317550"/>
            <a:ext cx="613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7"/>
          <p:cNvSpPr/>
          <p:nvPr/>
        </p:nvSpPr>
        <p:spPr>
          <a:xfrm rot="10800000">
            <a:off x="6" y="3810622"/>
            <a:ext cx="4115099" cy="1332884"/>
          </a:xfrm>
          <a:custGeom>
            <a:avLst/>
            <a:gdLst/>
            <a:ahLst/>
            <a:cxnLst/>
            <a:rect l="l" t="t" r="r" b="b"/>
            <a:pathLst>
              <a:path w="48393" h="15675" extrusionOk="0">
                <a:moveTo>
                  <a:pt x="1" y="1"/>
                </a:moveTo>
                <a:cubicBezTo>
                  <a:pt x="1534" y="2117"/>
                  <a:pt x="5123" y="5936"/>
                  <a:pt x="11061" y="5936"/>
                </a:cubicBezTo>
                <a:cubicBezTo>
                  <a:pt x="11995" y="5936"/>
                  <a:pt x="12986" y="5841"/>
                  <a:pt x="14037" y="5631"/>
                </a:cubicBezTo>
                <a:cubicBezTo>
                  <a:pt x="19915" y="4456"/>
                  <a:pt x="24362" y="3414"/>
                  <a:pt x="27594" y="3414"/>
                </a:cubicBezTo>
                <a:cubicBezTo>
                  <a:pt x="30022" y="3414"/>
                  <a:pt x="31764" y="4002"/>
                  <a:pt x="32912" y="5563"/>
                </a:cubicBezTo>
                <a:cubicBezTo>
                  <a:pt x="35581" y="9191"/>
                  <a:pt x="37501" y="12376"/>
                  <a:pt x="42208" y="12376"/>
                </a:cubicBezTo>
                <a:cubicBezTo>
                  <a:pt x="42221" y="12376"/>
                  <a:pt x="42234" y="12376"/>
                  <a:pt x="42247" y="12376"/>
                </a:cubicBezTo>
                <a:cubicBezTo>
                  <a:pt x="42264" y="12376"/>
                  <a:pt x="42281" y="12375"/>
                  <a:pt x="42297" y="12375"/>
                </a:cubicBezTo>
                <a:cubicBezTo>
                  <a:pt x="45650" y="12375"/>
                  <a:pt x="47235" y="13706"/>
                  <a:pt x="48392" y="15674"/>
                </a:cubicBezTo>
                <a:lnTo>
                  <a:pt x="48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p:nvPr/>
        </p:nvSpPr>
        <p:spPr>
          <a:xfrm rot="-5400000">
            <a:off x="-2201688" y="2201857"/>
            <a:ext cx="5151907" cy="748530"/>
          </a:xfrm>
          <a:custGeom>
            <a:avLst/>
            <a:gdLst/>
            <a:ahLst/>
            <a:cxnLst/>
            <a:rect l="l" t="t" r="r" b="b"/>
            <a:pathLst>
              <a:path w="81851" h="9315" extrusionOk="0">
                <a:moveTo>
                  <a:pt x="1" y="0"/>
                </a:moveTo>
                <a:lnTo>
                  <a:pt x="1" y="7429"/>
                </a:lnTo>
                <a:cubicBezTo>
                  <a:pt x="1" y="7429"/>
                  <a:pt x="1120" y="7584"/>
                  <a:pt x="3115" y="7584"/>
                </a:cubicBezTo>
                <a:cubicBezTo>
                  <a:pt x="6333" y="7584"/>
                  <a:pt x="11827" y="7180"/>
                  <a:pt x="18577" y="5069"/>
                </a:cubicBezTo>
                <a:cubicBezTo>
                  <a:pt x="23856" y="3418"/>
                  <a:pt x="29277" y="2316"/>
                  <a:pt x="34763" y="2316"/>
                </a:cubicBezTo>
                <a:cubicBezTo>
                  <a:pt x="40641" y="2316"/>
                  <a:pt x="46593" y="3581"/>
                  <a:pt x="52525" y="6788"/>
                </a:cubicBezTo>
                <a:cubicBezTo>
                  <a:pt x="55989" y="8661"/>
                  <a:pt x="60036" y="9314"/>
                  <a:pt x="63998" y="9314"/>
                </a:cubicBezTo>
                <a:cubicBezTo>
                  <a:pt x="73152" y="9314"/>
                  <a:pt x="81850" y="5826"/>
                  <a:pt x="81850" y="5826"/>
                </a:cubicBezTo>
                <a:lnTo>
                  <a:pt x="818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8"/>
          <p:cNvSpPr/>
          <p:nvPr/>
        </p:nvSpPr>
        <p:spPr>
          <a:xfrm>
            <a:off x="6824329" y="6"/>
            <a:ext cx="2319625" cy="2292057"/>
          </a:xfrm>
          <a:custGeom>
            <a:avLst/>
            <a:gdLst/>
            <a:ahLst/>
            <a:cxnLst/>
            <a:rect l="l" t="t" r="r" b="b"/>
            <a:pathLst>
              <a:path w="62180" h="61441" extrusionOk="0">
                <a:moveTo>
                  <a:pt x="1" y="0"/>
                </a:moveTo>
                <a:cubicBezTo>
                  <a:pt x="3843" y="8483"/>
                  <a:pt x="12381" y="17218"/>
                  <a:pt x="21823" y="20317"/>
                </a:cubicBezTo>
                <a:cubicBezTo>
                  <a:pt x="24946" y="21342"/>
                  <a:pt x="27882" y="21656"/>
                  <a:pt x="30616" y="21656"/>
                </a:cubicBezTo>
                <a:cubicBezTo>
                  <a:pt x="34940" y="21656"/>
                  <a:pt x="38759" y="20870"/>
                  <a:pt x="42013" y="20870"/>
                </a:cubicBezTo>
                <a:cubicBezTo>
                  <a:pt x="44689" y="20870"/>
                  <a:pt x="46984" y="21401"/>
                  <a:pt x="48864" y="23337"/>
                </a:cubicBezTo>
                <a:cubicBezTo>
                  <a:pt x="55041" y="29693"/>
                  <a:pt x="46293" y="40450"/>
                  <a:pt x="50923" y="50654"/>
                </a:cubicBezTo>
                <a:cubicBezTo>
                  <a:pt x="52882" y="54969"/>
                  <a:pt x="56991" y="58649"/>
                  <a:pt x="62180" y="61441"/>
                </a:cubicBezTo>
                <a:lnTo>
                  <a:pt x="621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FFFF"/>
        </a:solidFill>
        <a:effectLst/>
      </p:bgPr>
    </p:bg>
    <p:spTree>
      <p:nvGrpSpPr>
        <p:cNvPr id="1" name="Shape 74"/>
        <p:cNvGrpSpPr/>
        <p:nvPr/>
      </p:nvGrpSpPr>
      <p:grpSpPr>
        <a:xfrm>
          <a:off x="0" y="0"/>
          <a:ext cx="0" cy="0"/>
          <a:chOff x="0" y="0"/>
          <a:chExt cx="0" cy="0"/>
        </a:xfrm>
      </p:grpSpPr>
      <p:sp>
        <p:nvSpPr>
          <p:cNvPr id="75" name="Google Shape;75;p19"/>
          <p:cNvSpPr/>
          <p:nvPr/>
        </p:nvSpPr>
        <p:spPr>
          <a:xfrm>
            <a:off x="0" y="25"/>
            <a:ext cx="10330359" cy="5252720"/>
          </a:xfrm>
          <a:custGeom>
            <a:avLst/>
            <a:gdLst/>
            <a:ahLst/>
            <a:cxnLst/>
            <a:rect l="l" t="t" r="r" b="b"/>
            <a:pathLst>
              <a:path w="91634" h="56032" extrusionOk="0">
                <a:moveTo>
                  <a:pt x="72944" y="1"/>
                </a:moveTo>
                <a:cubicBezTo>
                  <a:pt x="72918" y="2498"/>
                  <a:pt x="72485" y="4974"/>
                  <a:pt x="71661" y="7331"/>
                </a:cubicBezTo>
                <a:cubicBezTo>
                  <a:pt x="70744" y="10254"/>
                  <a:pt x="69211" y="12755"/>
                  <a:pt x="67255" y="14859"/>
                </a:cubicBezTo>
                <a:cubicBezTo>
                  <a:pt x="66600" y="15562"/>
                  <a:pt x="65903" y="16221"/>
                  <a:pt x="65164" y="16833"/>
                </a:cubicBezTo>
                <a:cubicBezTo>
                  <a:pt x="60546" y="20999"/>
                  <a:pt x="54750" y="22539"/>
                  <a:pt x="48672" y="24221"/>
                </a:cubicBezTo>
                <a:cubicBezTo>
                  <a:pt x="45986" y="24922"/>
                  <a:pt x="43442" y="27164"/>
                  <a:pt x="43174" y="30106"/>
                </a:cubicBezTo>
                <a:cubicBezTo>
                  <a:pt x="43004" y="31040"/>
                  <a:pt x="42902" y="31994"/>
                  <a:pt x="42828" y="32954"/>
                </a:cubicBezTo>
                <a:cubicBezTo>
                  <a:pt x="42756" y="33914"/>
                  <a:pt x="42712" y="34881"/>
                  <a:pt x="42657" y="35839"/>
                </a:cubicBezTo>
                <a:cubicBezTo>
                  <a:pt x="42434" y="39678"/>
                  <a:pt x="42021" y="43406"/>
                  <a:pt x="38897" y="46185"/>
                </a:cubicBezTo>
                <a:cubicBezTo>
                  <a:pt x="38232" y="46841"/>
                  <a:pt x="37496" y="47420"/>
                  <a:pt x="36702" y="47915"/>
                </a:cubicBezTo>
                <a:cubicBezTo>
                  <a:pt x="35887" y="48423"/>
                  <a:pt x="35018" y="48842"/>
                  <a:pt x="34113" y="49163"/>
                </a:cubicBezTo>
                <a:cubicBezTo>
                  <a:pt x="30754" y="50381"/>
                  <a:pt x="27301" y="50893"/>
                  <a:pt x="23833" y="50893"/>
                </a:cubicBezTo>
                <a:cubicBezTo>
                  <a:pt x="21316" y="50893"/>
                  <a:pt x="18792" y="50623"/>
                  <a:pt x="16290" y="50158"/>
                </a:cubicBezTo>
                <a:cubicBezTo>
                  <a:pt x="15346" y="49988"/>
                  <a:pt x="14408" y="49789"/>
                  <a:pt x="13474" y="49563"/>
                </a:cubicBezTo>
                <a:cubicBezTo>
                  <a:pt x="10677" y="48886"/>
                  <a:pt x="7922" y="47974"/>
                  <a:pt x="5240" y="46924"/>
                </a:cubicBezTo>
                <a:cubicBezTo>
                  <a:pt x="4339" y="46704"/>
                  <a:pt x="3440" y="46529"/>
                  <a:pt x="2545" y="46420"/>
                </a:cubicBezTo>
                <a:cubicBezTo>
                  <a:pt x="1915" y="46344"/>
                  <a:pt x="1286" y="46302"/>
                  <a:pt x="661" y="46302"/>
                </a:cubicBezTo>
                <a:cubicBezTo>
                  <a:pt x="441" y="46302"/>
                  <a:pt x="221" y="46308"/>
                  <a:pt x="2" y="46318"/>
                </a:cubicBezTo>
                <a:lnTo>
                  <a:pt x="0" y="56031"/>
                </a:lnTo>
                <a:lnTo>
                  <a:pt x="91634" y="56031"/>
                </a:lnTo>
                <a:lnTo>
                  <a:pt x="916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9"/>
          <p:cNvSpPr txBox="1">
            <a:spLocks noGrp="1"/>
          </p:cNvSpPr>
          <p:nvPr>
            <p:ph type="body" idx="1"/>
          </p:nvPr>
        </p:nvSpPr>
        <p:spPr>
          <a:xfrm>
            <a:off x="1207500" y="2279175"/>
            <a:ext cx="3357600" cy="23817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77" name="Google Shape;77;p19"/>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683375" y="450150"/>
            <a:ext cx="2123700" cy="409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a:lvl1pPr>
            <a:lvl2pPr lvl="1" rtl="0">
              <a:spcBef>
                <a:spcPts val="0"/>
              </a:spcBef>
              <a:spcAft>
                <a:spcPts val="0"/>
              </a:spcAft>
              <a:buClr>
                <a:schemeClr val="accent2"/>
              </a:buClr>
              <a:buSzPts val="3300"/>
              <a:buNone/>
              <a:defRPr sz="3300">
                <a:solidFill>
                  <a:schemeClr val="accent2"/>
                </a:solidFill>
              </a:defRPr>
            </a:lvl2pPr>
            <a:lvl3pPr lvl="2" rtl="0">
              <a:spcBef>
                <a:spcPts val="0"/>
              </a:spcBef>
              <a:spcAft>
                <a:spcPts val="0"/>
              </a:spcAft>
              <a:buClr>
                <a:schemeClr val="accent2"/>
              </a:buClr>
              <a:buSzPts val="3300"/>
              <a:buNone/>
              <a:defRPr sz="3300">
                <a:solidFill>
                  <a:schemeClr val="accent2"/>
                </a:solidFill>
              </a:defRPr>
            </a:lvl3pPr>
            <a:lvl4pPr lvl="3" rtl="0">
              <a:spcBef>
                <a:spcPts val="0"/>
              </a:spcBef>
              <a:spcAft>
                <a:spcPts val="0"/>
              </a:spcAft>
              <a:buClr>
                <a:schemeClr val="accent2"/>
              </a:buClr>
              <a:buSzPts val="3300"/>
              <a:buNone/>
              <a:defRPr sz="3300">
                <a:solidFill>
                  <a:schemeClr val="accent2"/>
                </a:solidFill>
              </a:defRPr>
            </a:lvl4pPr>
            <a:lvl5pPr lvl="4" rtl="0">
              <a:spcBef>
                <a:spcPts val="0"/>
              </a:spcBef>
              <a:spcAft>
                <a:spcPts val="0"/>
              </a:spcAft>
              <a:buClr>
                <a:schemeClr val="accent2"/>
              </a:buClr>
              <a:buSzPts val="3300"/>
              <a:buNone/>
              <a:defRPr sz="3300">
                <a:solidFill>
                  <a:schemeClr val="accent2"/>
                </a:solidFill>
              </a:defRPr>
            </a:lvl5pPr>
            <a:lvl6pPr lvl="5" rtl="0">
              <a:spcBef>
                <a:spcPts val="0"/>
              </a:spcBef>
              <a:spcAft>
                <a:spcPts val="0"/>
              </a:spcAft>
              <a:buClr>
                <a:schemeClr val="accent2"/>
              </a:buClr>
              <a:buSzPts val="3300"/>
              <a:buNone/>
              <a:defRPr sz="3300">
                <a:solidFill>
                  <a:schemeClr val="accent2"/>
                </a:solidFill>
              </a:defRPr>
            </a:lvl6pPr>
            <a:lvl7pPr lvl="6" rtl="0">
              <a:spcBef>
                <a:spcPts val="0"/>
              </a:spcBef>
              <a:spcAft>
                <a:spcPts val="0"/>
              </a:spcAft>
              <a:buClr>
                <a:schemeClr val="accent2"/>
              </a:buClr>
              <a:buSzPts val="3300"/>
              <a:buNone/>
              <a:defRPr sz="3300">
                <a:solidFill>
                  <a:schemeClr val="accent2"/>
                </a:solidFill>
              </a:defRPr>
            </a:lvl7pPr>
            <a:lvl8pPr lvl="7" rtl="0">
              <a:spcBef>
                <a:spcPts val="0"/>
              </a:spcBef>
              <a:spcAft>
                <a:spcPts val="0"/>
              </a:spcAft>
              <a:buClr>
                <a:schemeClr val="accent2"/>
              </a:buClr>
              <a:buSzPts val="3300"/>
              <a:buNone/>
              <a:defRPr sz="3300">
                <a:solidFill>
                  <a:schemeClr val="accent2"/>
                </a:solidFill>
              </a:defRPr>
            </a:lvl8pPr>
            <a:lvl9pPr lvl="8" rtl="0">
              <a:spcBef>
                <a:spcPts val="0"/>
              </a:spcBef>
              <a:spcAft>
                <a:spcPts val="0"/>
              </a:spcAft>
              <a:buClr>
                <a:schemeClr val="accent2"/>
              </a:buClr>
              <a:buSzPts val="3300"/>
              <a:buNone/>
              <a:defRPr sz="3300">
                <a:solidFill>
                  <a:schemeClr val="accent2"/>
                </a:solidFill>
              </a:defRPr>
            </a:lvl9pPr>
          </a:lstStyle>
          <a:p>
            <a:endParaRPr/>
          </a:p>
        </p:txBody>
      </p:sp>
      <p:sp>
        <p:nvSpPr>
          <p:cNvPr id="80" name="Google Shape;80;p20"/>
          <p:cNvSpPr/>
          <p:nvPr/>
        </p:nvSpPr>
        <p:spPr>
          <a:xfrm rot="10800000" flipH="1">
            <a:off x="3707549" y="3382607"/>
            <a:ext cx="5436470" cy="1760890"/>
          </a:xfrm>
          <a:custGeom>
            <a:avLst/>
            <a:gdLst/>
            <a:ahLst/>
            <a:cxnLst/>
            <a:rect l="l" t="t" r="r" b="b"/>
            <a:pathLst>
              <a:path w="48393" h="15675" extrusionOk="0">
                <a:moveTo>
                  <a:pt x="1" y="1"/>
                </a:moveTo>
                <a:cubicBezTo>
                  <a:pt x="1534" y="2117"/>
                  <a:pt x="5123" y="5936"/>
                  <a:pt x="11061" y="5936"/>
                </a:cubicBezTo>
                <a:cubicBezTo>
                  <a:pt x="11995" y="5936"/>
                  <a:pt x="12986" y="5841"/>
                  <a:pt x="14037" y="5631"/>
                </a:cubicBezTo>
                <a:cubicBezTo>
                  <a:pt x="19915" y="4456"/>
                  <a:pt x="24362" y="3414"/>
                  <a:pt x="27594" y="3414"/>
                </a:cubicBezTo>
                <a:cubicBezTo>
                  <a:pt x="30022" y="3414"/>
                  <a:pt x="31764" y="4002"/>
                  <a:pt x="32912" y="5563"/>
                </a:cubicBezTo>
                <a:cubicBezTo>
                  <a:pt x="35581" y="9191"/>
                  <a:pt x="37501" y="12376"/>
                  <a:pt x="42208" y="12376"/>
                </a:cubicBezTo>
                <a:cubicBezTo>
                  <a:pt x="42221" y="12376"/>
                  <a:pt x="42234" y="12376"/>
                  <a:pt x="42247" y="12376"/>
                </a:cubicBezTo>
                <a:cubicBezTo>
                  <a:pt x="42264" y="12376"/>
                  <a:pt x="42281" y="12375"/>
                  <a:pt x="42297" y="12375"/>
                </a:cubicBezTo>
                <a:cubicBezTo>
                  <a:pt x="45650" y="12375"/>
                  <a:pt x="47235" y="13706"/>
                  <a:pt x="48392" y="15674"/>
                </a:cubicBezTo>
                <a:lnTo>
                  <a:pt x="48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1"/>
          <p:cNvSpPr txBox="1">
            <a:spLocks noGrp="1"/>
          </p:cNvSpPr>
          <p:nvPr>
            <p:ph type="subTitle" idx="1"/>
          </p:nvPr>
        </p:nvSpPr>
        <p:spPr>
          <a:xfrm>
            <a:off x="4771825" y="1388250"/>
            <a:ext cx="29118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Staatliches"/>
              <a:buNone/>
              <a:defRPr>
                <a:latin typeface="Staatliches"/>
                <a:ea typeface="Staatliches"/>
                <a:cs typeface="Staatliches"/>
                <a:sym typeface="Staatliche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3" name="Google Shape;83;p21"/>
          <p:cNvSpPr txBox="1">
            <a:spLocks noGrp="1"/>
          </p:cNvSpPr>
          <p:nvPr>
            <p:ph type="body" idx="2"/>
          </p:nvPr>
        </p:nvSpPr>
        <p:spPr>
          <a:xfrm>
            <a:off x="4771825" y="1828650"/>
            <a:ext cx="3227700" cy="278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4" name="Google Shape;84;p21"/>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1"/>
          <p:cNvSpPr/>
          <p:nvPr/>
        </p:nvSpPr>
        <p:spPr>
          <a:xfrm rot="5400000">
            <a:off x="6279624" y="2283319"/>
            <a:ext cx="5151907" cy="576855"/>
          </a:xfrm>
          <a:custGeom>
            <a:avLst/>
            <a:gdLst/>
            <a:ahLst/>
            <a:cxnLst/>
            <a:rect l="l" t="t" r="r" b="b"/>
            <a:pathLst>
              <a:path w="81851" h="9315" extrusionOk="0">
                <a:moveTo>
                  <a:pt x="1" y="0"/>
                </a:moveTo>
                <a:lnTo>
                  <a:pt x="1" y="7429"/>
                </a:lnTo>
                <a:cubicBezTo>
                  <a:pt x="1" y="7429"/>
                  <a:pt x="1120" y="7584"/>
                  <a:pt x="3115" y="7584"/>
                </a:cubicBezTo>
                <a:cubicBezTo>
                  <a:pt x="6333" y="7584"/>
                  <a:pt x="11827" y="7180"/>
                  <a:pt x="18577" y="5069"/>
                </a:cubicBezTo>
                <a:cubicBezTo>
                  <a:pt x="23856" y="3418"/>
                  <a:pt x="29277" y="2316"/>
                  <a:pt x="34763" y="2316"/>
                </a:cubicBezTo>
                <a:cubicBezTo>
                  <a:pt x="40641" y="2316"/>
                  <a:pt x="46593" y="3581"/>
                  <a:pt x="52525" y="6788"/>
                </a:cubicBezTo>
                <a:cubicBezTo>
                  <a:pt x="55989" y="8661"/>
                  <a:pt x="60036" y="9314"/>
                  <a:pt x="63998" y="9314"/>
                </a:cubicBezTo>
                <a:cubicBezTo>
                  <a:pt x="73152" y="9314"/>
                  <a:pt x="81850" y="5826"/>
                  <a:pt x="81850" y="5826"/>
                </a:cubicBezTo>
                <a:lnTo>
                  <a:pt x="818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22"/>
          <p:cNvSpPr/>
          <p:nvPr/>
        </p:nvSpPr>
        <p:spPr>
          <a:xfrm rot="10800000" flipH="1">
            <a:off x="5028956" y="3809172"/>
            <a:ext cx="4115099" cy="1332884"/>
          </a:xfrm>
          <a:custGeom>
            <a:avLst/>
            <a:gdLst/>
            <a:ahLst/>
            <a:cxnLst/>
            <a:rect l="l" t="t" r="r" b="b"/>
            <a:pathLst>
              <a:path w="48393" h="15675" extrusionOk="0">
                <a:moveTo>
                  <a:pt x="1" y="1"/>
                </a:moveTo>
                <a:cubicBezTo>
                  <a:pt x="1534" y="2117"/>
                  <a:pt x="5123" y="5936"/>
                  <a:pt x="11061" y="5936"/>
                </a:cubicBezTo>
                <a:cubicBezTo>
                  <a:pt x="11995" y="5936"/>
                  <a:pt x="12986" y="5841"/>
                  <a:pt x="14037" y="5631"/>
                </a:cubicBezTo>
                <a:cubicBezTo>
                  <a:pt x="19915" y="4456"/>
                  <a:pt x="24362" y="3414"/>
                  <a:pt x="27594" y="3414"/>
                </a:cubicBezTo>
                <a:cubicBezTo>
                  <a:pt x="30022" y="3414"/>
                  <a:pt x="31764" y="4002"/>
                  <a:pt x="32912" y="5563"/>
                </a:cubicBezTo>
                <a:cubicBezTo>
                  <a:pt x="35581" y="9191"/>
                  <a:pt x="37501" y="12376"/>
                  <a:pt x="42208" y="12376"/>
                </a:cubicBezTo>
                <a:cubicBezTo>
                  <a:pt x="42221" y="12376"/>
                  <a:pt x="42234" y="12376"/>
                  <a:pt x="42247" y="12376"/>
                </a:cubicBezTo>
                <a:cubicBezTo>
                  <a:pt x="42264" y="12376"/>
                  <a:pt x="42281" y="12375"/>
                  <a:pt x="42297" y="12375"/>
                </a:cubicBezTo>
                <a:cubicBezTo>
                  <a:pt x="45650" y="12375"/>
                  <a:pt x="47235" y="13706"/>
                  <a:pt x="48392" y="15674"/>
                </a:cubicBezTo>
                <a:lnTo>
                  <a:pt x="48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alpha val="16960"/>
          </a:srgbClr>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1pPr>
            <a:lvl2pPr lvl="1"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2pPr>
            <a:lvl3pPr lvl="2"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3pPr>
            <a:lvl4pPr lvl="3"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4pPr>
            <a:lvl5pPr lvl="4"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5pPr>
            <a:lvl6pPr lvl="5"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6pPr>
            <a:lvl7pPr lvl="6"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7pPr>
            <a:lvl8pPr lvl="7"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8pPr>
            <a:lvl9pPr lvl="8" rtl="0">
              <a:spcBef>
                <a:spcPts val="0"/>
              </a:spcBef>
              <a:spcAft>
                <a:spcPts val="0"/>
              </a:spcAft>
              <a:buClr>
                <a:schemeClr val="accent5"/>
              </a:buClr>
              <a:buSzPts val="2800"/>
              <a:buFont typeface="Staatliches"/>
              <a:buNone/>
              <a:defRPr sz="2800">
                <a:solidFill>
                  <a:schemeClr val="accent5"/>
                </a:solidFill>
                <a:latin typeface="Staatliches"/>
                <a:ea typeface="Staatliches"/>
                <a:cs typeface="Staatliches"/>
                <a:sym typeface="Staatliches"/>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accent5"/>
              </a:buClr>
              <a:buSzPts val="1800"/>
              <a:buFont typeface="Oxygen"/>
              <a:buChar char="●"/>
              <a:defRPr sz="1800">
                <a:solidFill>
                  <a:schemeClr val="accent5"/>
                </a:solidFill>
                <a:latin typeface="Oxygen"/>
                <a:ea typeface="Oxygen"/>
                <a:cs typeface="Oxygen"/>
                <a:sym typeface="Oxygen"/>
              </a:defRPr>
            </a:lvl1pPr>
            <a:lvl2pPr marL="914400" lvl="1" indent="-317500" rtl="0">
              <a:lnSpc>
                <a:spcPct val="100000"/>
              </a:lnSpc>
              <a:spcBef>
                <a:spcPts val="1600"/>
              </a:spcBef>
              <a:spcAft>
                <a:spcPts val="0"/>
              </a:spcAft>
              <a:buClr>
                <a:schemeClr val="accent5"/>
              </a:buClr>
              <a:buSzPts val="1400"/>
              <a:buFont typeface="Oxygen"/>
              <a:buChar char="○"/>
              <a:defRPr>
                <a:solidFill>
                  <a:schemeClr val="accent5"/>
                </a:solidFill>
                <a:latin typeface="Oxygen"/>
                <a:ea typeface="Oxygen"/>
                <a:cs typeface="Oxygen"/>
                <a:sym typeface="Oxygen"/>
              </a:defRPr>
            </a:lvl2pPr>
            <a:lvl3pPr marL="1371600" lvl="2" indent="-317500" rtl="0">
              <a:lnSpc>
                <a:spcPct val="100000"/>
              </a:lnSpc>
              <a:spcBef>
                <a:spcPts val="1600"/>
              </a:spcBef>
              <a:spcAft>
                <a:spcPts val="0"/>
              </a:spcAft>
              <a:buClr>
                <a:schemeClr val="accent5"/>
              </a:buClr>
              <a:buSzPts val="1400"/>
              <a:buFont typeface="Oxygen"/>
              <a:buChar char="■"/>
              <a:defRPr>
                <a:solidFill>
                  <a:schemeClr val="accent5"/>
                </a:solidFill>
                <a:latin typeface="Oxygen"/>
                <a:ea typeface="Oxygen"/>
                <a:cs typeface="Oxygen"/>
                <a:sym typeface="Oxygen"/>
              </a:defRPr>
            </a:lvl3pPr>
            <a:lvl4pPr marL="1828800" lvl="3" indent="-317500" rtl="0">
              <a:lnSpc>
                <a:spcPct val="100000"/>
              </a:lnSpc>
              <a:spcBef>
                <a:spcPts val="1600"/>
              </a:spcBef>
              <a:spcAft>
                <a:spcPts val="0"/>
              </a:spcAft>
              <a:buClr>
                <a:schemeClr val="accent5"/>
              </a:buClr>
              <a:buSzPts val="1400"/>
              <a:buFont typeface="Oxygen"/>
              <a:buChar char="●"/>
              <a:defRPr>
                <a:solidFill>
                  <a:schemeClr val="accent5"/>
                </a:solidFill>
                <a:latin typeface="Oxygen"/>
                <a:ea typeface="Oxygen"/>
                <a:cs typeface="Oxygen"/>
                <a:sym typeface="Oxygen"/>
              </a:defRPr>
            </a:lvl4pPr>
            <a:lvl5pPr marL="2286000" lvl="4" indent="-317500" rtl="0">
              <a:lnSpc>
                <a:spcPct val="100000"/>
              </a:lnSpc>
              <a:spcBef>
                <a:spcPts val="1600"/>
              </a:spcBef>
              <a:spcAft>
                <a:spcPts val="0"/>
              </a:spcAft>
              <a:buClr>
                <a:schemeClr val="accent5"/>
              </a:buClr>
              <a:buSzPts val="1400"/>
              <a:buFont typeface="Oxygen"/>
              <a:buChar char="○"/>
              <a:defRPr>
                <a:solidFill>
                  <a:schemeClr val="accent5"/>
                </a:solidFill>
                <a:latin typeface="Oxygen"/>
                <a:ea typeface="Oxygen"/>
                <a:cs typeface="Oxygen"/>
                <a:sym typeface="Oxygen"/>
              </a:defRPr>
            </a:lvl5pPr>
            <a:lvl6pPr marL="2743200" lvl="5" indent="-317500" rtl="0">
              <a:lnSpc>
                <a:spcPct val="100000"/>
              </a:lnSpc>
              <a:spcBef>
                <a:spcPts val="1600"/>
              </a:spcBef>
              <a:spcAft>
                <a:spcPts val="0"/>
              </a:spcAft>
              <a:buClr>
                <a:schemeClr val="accent5"/>
              </a:buClr>
              <a:buSzPts val="1400"/>
              <a:buFont typeface="Oxygen"/>
              <a:buChar char="■"/>
              <a:defRPr>
                <a:solidFill>
                  <a:schemeClr val="accent5"/>
                </a:solidFill>
                <a:latin typeface="Oxygen"/>
                <a:ea typeface="Oxygen"/>
                <a:cs typeface="Oxygen"/>
                <a:sym typeface="Oxygen"/>
              </a:defRPr>
            </a:lvl6pPr>
            <a:lvl7pPr marL="3200400" lvl="6" indent="-317500" rtl="0">
              <a:lnSpc>
                <a:spcPct val="100000"/>
              </a:lnSpc>
              <a:spcBef>
                <a:spcPts val="1600"/>
              </a:spcBef>
              <a:spcAft>
                <a:spcPts val="0"/>
              </a:spcAft>
              <a:buClr>
                <a:schemeClr val="accent5"/>
              </a:buClr>
              <a:buSzPts val="1400"/>
              <a:buFont typeface="Oxygen"/>
              <a:buChar char="●"/>
              <a:defRPr>
                <a:solidFill>
                  <a:schemeClr val="accent5"/>
                </a:solidFill>
                <a:latin typeface="Oxygen"/>
                <a:ea typeface="Oxygen"/>
                <a:cs typeface="Oxygen"/>
                <a:sym typeface="Oxygen"/>
              </a:defRPr>
            </a:lvl7pPr>
            <a:lvl8pPr marL="3657600" lvl="7" indent="-317500" rtl="0">
              <a:lnSpc>
                <a:spcPct val="100000"/>
              </a:lnSpc>
              <a:spcBef>
                <a:spcPts val="1600"/>
              </a:spcBef>
              <a:spcAft>
                <a:spcPts val="0"/>
              </a:spcAft>
              <a:buClr>
                <a:schemeClr val="accent5"/>
              </a:buClr>
              <a:buSzPts val="1400"/>
              <a:buFont typeface="Oxygen"/>
              <a:buChar char="○"/>
              <a:defRPr>
                <a:solidFill>
                  <a:schemeClr val="accent5"/>
                </a:solidFill>
                <a:latin typeface="Oxygen"/>
                <a:ea typeface="Oxygen"/>
                <a:cs typeface="Oxygen"/>
                <a:sym typeface="Oxygen"/>
              </a:defRPr>
            </a:lvl8pPr>
            <a:lvl9pPr marL="4114800" lvl="8" indent="-317500" rtl="0">
              <a:lnSpc>
                <a:spcPct val="100000"/>
              </a:lnSpc>
              <a:spcBef>
                <a:spcPts val="1600"/>
              </a:spcBef>
              <a:spcAft>
                <a:spcPts val="1600"/>
              </a:spcAft>
              <a:buClr>
                <a:schemeClr val="accent5"/>
              </a:buClr>
              <a:buSzPts val="1400"/>
              <a:buFont typeface="Oxygen"/>
              <a:buChar char="■"/>
              <a:defRPr>
                <a:solidFill>
                  <a:schemeClr val="accent5"/>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ssa.gov" TargetMode="External"/><Relationship Id="rId5" Type="http://schemas.openxmlformats.org/officeDocument/2006/relationships/image" Target="../media/image39.png"/><Relationship Id="rId10"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0.xml"/><Relationship Id="rId7" Type="http://schemas.openxmlformats.org/officeDocument/2006/relationships/image" Target="../media/image4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0.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5.xml"/><Relationship Id="rId7" Type="http://schemas.openxmlformats.org/officeDocument/2006/relationships/image" Target="../media/image46.png"/><Relationship Id="rId12"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5.pn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notesSlide" Target="../notesSlides/notesSlide16.xml"/><Relationship Id="rId9" Type="http://schemas.openxmlformats.org/officeDocument/2006/relationships/hyperlink" Target="http://www.ssa.gov/benefits/medicare/mediinfo.htm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0.xml"/><Relationship Id="rId7" Type="http://schemas.openxmlformats.org/officeDocument/2006/relationships/hyperlink" Target="http://www.ssa.gov/benefits/medicare/mediinfo.html"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8.png"/><Relationship Id="rId11" Type="http://schemas.openxmlformats.org/officeDocument/2006/relationships/image" Target="../media/image11.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notesSlide" Target="../notesSlides/notesSlide17.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5.xml"/><Relationship Id="rId7" Type="http://schemas.openxmlformats.org/officeDocument/2006/relationships/image" Target="../media/image5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9.jpeg"/><Relationship Id="rId11" Type="http://schemas.openxmlformats.org/officeDocument/2006/relationships/image" Target="../media/image11.png"/><Relationship Id="rId5" Type="http://schemas.openxmlformats.org/officeDocument/2006/relationships/hyperlink" Target="http://www.youtube.com/watch?v=I2EnR88gIZM" TargetMode="External"/><Relationship Id="rId10" Type="http://schemas.openxmlformats.org/officeDocument/2006/relationships/image" Target="../media/image51.png"/><Relationship Id="rId4" Type="http://schemas.openxmlformats.org/officeDocument/2006/relationships/notesSlide" Target="../notesSlides/notesSlide18.xml"/><Relationship Id="rId9" Type="http://schemas.openxmlformats.org/officeDocument/2006/relationships/hyperlink" Target="https://www.cms.gov/outreach-and-education/american-indian-alaska-native/aian"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55.png"/><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1.xml"/><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3.xml"/><Relationship Id="rId7" Type="http://schemas.openxmlformats.org/officeDocument/2006/relationships/image" Target="../media/image5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secure.wpsic.com/sales-materials/files/choosing-a-medigap-policy.pdf" TargetMode="External"/><Relationship Id="rId5" Type="http://schemas.openxmlformats.org/officeDocument/2006/relationships/image" Target="../media/image56.png"/><Relationship Id="rId10" Type="http://schemas.openxmlformats.org/officeDocument/2006/relationships/image" Target="../media/image11.png"/><Relationship Id="rId4" Type="http://schemas.openxmlformats.org/officeDocument/2006/relationships/notesSlide" Target="../notesSlides/notesSlide22.xml"/><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5.xml"/><Relationship Id="rId7" Type="http://schemas.openxmlformats.org/officeDocument/2006/relationships/image" Target="../media/image6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0.pn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notesSlide" Target="../notesSlides/notesSlide23.xml"/><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5.xml"/><Relationship Id="rId7" Type="http://schemas.openxmlformats.org/officeDocument/2006/relationships/image" Target="../media/image61.png"/><Relationship Id="rId12"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23.png"/><Relationship Id="rId10" Type="http://schemas.openxmlformats.org/officeDocument/2006/relationships/image" Target="../media/image64.png"/><Relationship Id="rId4" Type="http://schemas.openxmlformats.org/officeDocument/2006/relationships/notesSlide" Target="../notesSlides/notesSlide24.xml"/><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6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6.png"/><Relationship Id="rId5" Type="http://schemas.openxmlformats.org/officeDocument/2006/relationships/hyperlink" Target="https://www.medicaid.gov/about-us/beneficiary-resources/index.html#statemenu"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70.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3.xml"/><Relationship Id="rId7" Type="http://schemas.openxmlformats.org/officeDocument/2006/relationships/image" Target="../media/image7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6.png"/><Relationship Id="rId5" Type="http://schemas.openxmlformats.org/officeDocument/2006/relationships/image" Target="../media/image71.png"/><Relationship Id="rId4" Type="http://schemas.openxmlformats.org/officeDocument/2006/relationships/notesSlide" Target="../notesSlides/notesSlide27.xml"/><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hyperlink" Target="https://secure.ssa.gov/iClaim/rib" TargetMode="External"/><Relationship Id="rId3" Type="http://schemas.openxmlformats.org/officeDocument/2006/relationships/slideLayout" Target="../slideLayouts/slideLayout15.xml"/><Relationship Id="rId7" Type="http://schemas.openxmlformats.org/officeDocument/2006/relationships/image" Target="../media/image7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5.png"/><Relationship Id="rId11" Type="http://schemas.openxmlformats.org/officeDocument/2006/relationships/image" Target="../media/image11.png"/><Relationship Id="rId5" Type="http://schemas.openxmlformats.org/officeDocument/2006/relationships/image" Target="../media/image74.png"/><Relationship Id="rId10" Type="http://schemas.openxmlformats.org/officeDocument/2006/relationships/image" Target="../media/image72.png"/><Relationship Id="rId4" Type="http://schemas.openxmlformats.org/officeDocument/2006/relationships/notesSlide" Target="../notesSlides/notesSlide28.xml"/><Relationship Id="rId9" Type="http://schemas.openxmlformats.org/officeDocument/2006/relationships/hyperlink" Target="https://secure.ssa.gov/ICON/main.jsp"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12.xml"/><Relationship Id="rId7" Type="http://schemas.openxmlformats.org/officeDocument/2006/relationships/image" Target="../media/image8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30.xml"/><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8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8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6.png"/><Relationship Id="rId5" Type="http://schemas.openxmlformats.org/officeDocument/2006/relationships/hyperlink" Target="https://www.medicare.gov/notice-of-privacy-practices-for-original-medicare"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hyperlink" Target="https://www.medicareplans.com/medicare-coverage-resource-of-immigrant-populations/" TargetMode="External"/><Relationship Id="rId13" Type="http://schemas.openxmlformats.org/officeDocument/2006/relationships/image" Target="../media/image11.png"/><Relationship Id="rId3" Type="http://schemas.openxmlformats.org/officeDocument/2006/relationships/slideLayout" Target="../slideLayouts/slideLayout9.xml"/><Relationship Id="rId7" Type="http://schemas.openxmlformats.org/officeDocument/2006/relationships/image" Target="../media/image89.png"/><Relationship Id="rId12" Type="http://schemas.openxmlformats.org/officeDocument/2006/relationships/image" Target="../media/image9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patientadvocate.org/learn-about-medicare/" TargetMode="External"/><Relationship Id="rId11" Type="http://schemas.openxmlformats.org/officeDocument/2006/relationships/hyperlink" Target="https://www.cms.gov/" TargetMode="External"/><Relationship Id="rId5" Type="http://schemas.openxmlformats.org/officeDocument/2006/relationships/image" Target="../media/image88.png"/><Relationship Id="rId10" Type="http://schemas.openxmlformats.org/officeDocument/2006/relationships/image" Target="../media/image90.png"/><Relationship Id="rId4" Type="http://schemas.openxmlformats.org/officeDocument/2006/relationships/notesSlide" Target="../notesSlides/notesSlide33.xml"/><Relationship Id="rId9" Type="http://schemas.openxmlformats.org/officeDocument/2006/relationships/hyperlink" Target="https://smpresource.org/you-can-help/my-health-care-tracker/"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5.xml"/><Relationship Id="rId7" Type="http://schemas.openxmlformats.org/officeDocument/2006/relationships/image" Target="../media/image9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6.png"/><Relationship Id="rId5" Type="http://schemas.openxmlformats.org/officeDocument/2006/relationships/image" Target="../media/image92.png"/><Relationship Id="rId4" Type="http://schemas.openxmlformats.org/officeDocument/2006/relationships/notesSlide" Target="../notesSlides/notesSlide34.xml"/><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xml"/><Relationship Id="rId7" Type="http://schemas.openxmlformats.org/officeDocument/2006/relationships/image" Target="../media/image50.png"/><Relationship Id="rId2" Type="http://schemas.microsoft.com/office/2007/relationships/media" Target="../media/media35.m4a"/><Relationship Id="rId1" Type="http://schemas.openxmlformats.org/officeDocument/2006/relationships/audio" Target="NULL" TargetMode="External"/><Relationship Id="rId6" Type="http://schemas.openxmlformats.org/officeDocument/2006/relationships/image" Target="../media/image95.jpeg"/><Relationship Id="rId11" Type="http://schemas.openxmlformats.org/officeDocument/2006/relationships/image" Target="../media/image1.png"/><Relationship Id="rId5" Type="http://schemas.openxmlformats.org/officeDocument/2006/relationships/hyperlink" Target="http://www.youtube.com/watch?v=tt8yX5tfA24" TargetMode="External"/><Relationship Id="rId10" Type="http://schemas.openxmlformats.org/officeDocument/2006/relationships/image" Target="../media/image51.png"/><Relationship Id="rId4" Type="http://schemas.openxmlformats.org/officeDocument/2006/relationships/notesSlide" Target="../notesSlides/notesSlide35.xml"/><Relationship Id="rId9" Type="http://schemas.openxmlformats.org/officeDocument/2006/relationships/hyperlink" Target="https://click.connect.hhs.gov/?qs=bb273ab5396554025dbe94ae41c5477ab349066b7dca95e5b322b81c79545c82377d7199f8f01993639695972258694f3268b7b24ab6254065f895ff01f1d184"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6.png"/><Relationship Id="rId5" Type="http://schemas.openxmlformats.org/officeDocument/2006/relationships/image" Target="../media/image10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2.xml"/><Relationship Id="rId7" Type="http://schemas.openxmlformats.org/officeDocument/2006/relationships/image" Target="../media/image7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4.png"/><Relationship Id="rId11" Type="http://schemas.openxmlformats.org/officeDocument/2006/relationships/image" Target="../media/image1.png"/><Relationship Id="rId5" Type="http://schemas.openxmlformats.org/officeDocument/2006/relationships/hyperlink" Target="http://www.ssa.gov" TargetMode="External"/><Relationship Id="rId10" Type="http://schemas.openxmlformats.org/officeDocument/2006/relationships/image" Target="../media/image101.png"/><Relationship Id="rId4" Type="http://schemas.openxmlformats.org/officeDocument/2006/relationships/notesSlide" Target="../notesSlides/notesSlide39.xml"/><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urveymonkey.com/r/MYSSX67"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2.png"/><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10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1.xml"/><Relationship Id="rId9"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hyperlink" Target="https://medicareadvocacy.org/medicare-info/other-resources/" TargetMode="External"/><Relationship Id="rId3" Type="http://schemas.openxmlformats.org/officeDocument/2006/relationships/hyperlink" Target="https://www.cms.gov/Medicare-Medicaid-Coordination/Medicare-and-Medicaid-Coordination/Medicare-Medicaid-Coordination-Office" TargetMode="External"/><Relationship Id="rId7" Type="http://schemas.openxmlformats.org/officeDocument/2006/relationships/hyperlink" Target="https://www.medicareinteractive.org/"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hyperlink" Target="https://www.medicareinteractive.org/get-answers/medicare-basics/medicare-overview/upcoming-medicare-changes" TargetMode="External"/><Relationship Id="rId5" Type="http://schemas.openxmlformats.org/officeDocument/2006/relationships/hyperlink" Target="https://www.medicaid.gov/sites/default/files/2023-08/faith-based-toolkit.pdf" TargetMode="External"/><Relationship Id="rId4" Type="http://schemas.openxmlformats.org/officeDocument/2006/relationships/hyperlink" Target="https://www.cms.gov/training-education/partner-outreach-resources/american-indian-alaska-native"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medicareadvocacy.org/medicare-info/other-resources/" TargetMode="External"/><Relationship Id="rId3" Type="http://schemas.openxmlformats.org/officeDocument/2006/relationships/hyperlink" Target="https://www.cms.gov/Medicare-Medicaid-Coordination/Medicare-and-Medicaid-Coordination/Medicare-Medicaid-Coordination-Office" TargetMode="External"/><Relationship Id="rId7" Type="http://schemas.openxmlformats.org/officeDocument/2006/relationships/hyperlink" Target="https://www.medicareinteractive.org/"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www.medicareinteractive.org/get-answers/medicare-basics/medicare-overview/upcoming-medicare-changes" TargetMode="External"/><Relationship Id="rId5" Type="http://schemas.openxmlformats.org/officeDocument/2006/relationships/hyperlink" Target="https://www.medicaid.gov/sites/default/files/2023-08/faith-based-toolkit.pdf" TargetMode="External"/><Relationship Id="rId4" Type="http://schemas.openxmlformats.org/officeDocument/2006/relationships/hyperlink" Target="https://www.cms.gov/training-education/partner-outreach-resources/american-indian-alaska-nativ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medicaid.gov" TargetMode="External"/><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6.xml"/><Relationship Id="rId9" Type="http://schemas.openxmlformats.org/officeDocument/2006/relationships/image" Target="../media/image16.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0.xml"/><Relationship Id="rId7" Type="http://schemas.openxmlformats.org/officeDocument/2006/relationships/image" Target="../media/image2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5.png"/><Relationship Id="rId3" Type="http://schemas.openxmlformats.org/officeDocument/2006/relationships/slideLayout" Target="../slideLayouts/slideLayout5.xml"/><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21.png"/><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0.xml"/><Relationship Id="rId7" Type="http://schemas.openxmlformats.org/officeDocument/2006/relationships/image" Target="../media/image30.png"/><Relationship Id="rId12"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9.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6"/>
          <p:cNvSpPr txBox="1">
            <a:spLocks noGrp="1"/>
          </p:cNvSpPr>
          <p:nvPr>
            <p:ph type="ctrTitle"/>
          </p:nvPr>
        </p:nvSpPr>
        <p:spPr>
          <a:xfrm>
            <a:off x="5177900" y="2088950"/>
            <a:ext cx="3717600" cy="1666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Understanding Medicare</a:t>
            </a:r>
            <a:endParaRPr b="0"/>
          </a:p>
        </p:txBody>
      </p:sp>
      <p:sp>
        <p:nvSpPr>
          <p:cNvPr id="174" name="Google Shape;174;p36"/>
          <p:cNvSpPr txBox="1">
            <a:spLocks noGrp="1"/>
          </p:cNvSpPr>
          <p:nvPr>
            <p:ph type="subTitle" idx="1"/>
          </p:nvPr>
        </p:nvSpPr>
        <p:spPr>
          <a:xfrm>
            <a:off x="5177900" y="3719525"/>
            <a:ext cx="3432000" cy="7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Going Through the Basics</a:t>
            </a:r>
            <a:endParaRPr>
              <a:solidFill>
                <a:schemeClr val="accent4"/>
              </a:solidFill>
            </a:endParaRPr>
          </a:p>
        </p:txBody>
      </p:sp>
      <p:grpSp>
        <p:nvGrpSpPr>
          <p:cNvPr id="175" name="Google Shape;175;p36"/>
          <p:cNvGrpSpPr/>
          <p:nvPr/>
        </p:nvGrpSpPr>
        <p:grpSpPr>
          <a:xfrm rot="-915825" flipH="1">
            <a:off x="-411003" y="419384"/>
            <a:ext cx="5870266" cy="4571597"/>
            <a:chOff x="1212675" y="238125"/>
            <a:chExt cx="6725077" cy="5237300"/>
          </a:xfrm>
        </p:grpSpPr>
        <p:sp>
          <p:nvSpPr>
            <p:cNvPr id="176" name="Google Shape;176;p36"/>
            <p:cNvSpPr/>
            <p:nvPr/>
          </p:nvSpPr>
          <p:spPr>
            <a:xfrm>
              <a:off x="3480175" y="4608600"/>
              <a:ext cx="848150" cy="702675"/>
            </a:xfrm>
            <a:custGeom>
              <a:avLst/>
              <a:gdLst/>
              <a:ahLst/>
              <a:cxnLst/>
              <a:rect l="l" t="t" r="r" b="b"/>
              <a:pathLst>
                <a:path w="33926" h="28107" extrusionOk="0">
                  <a:moveTo>
                    <a:pt x="10311" y="1"/>
                  </a:moveTo>
                  <a:lnTo>
                    <a:pt x="0" y="3753"/>
                  </a:lnTo>
                  <a:lnTo>
                    <a:pt x="2918" y="21012"/>
                  </a:lnTo>
                  <a:cubicBezTo>
                    <a:pt x="2918" y="21012"/>
                    <a:pt x="15045" y="24329"/>
                    <a:pt x="17384" y="24915"/>
                  </a:cubicBezTo>
                  <a:cubicBezTo>
                    <a:pt x="18164" y="25110"/>
                    <a:pt x="19110" y="25175"/>
                    <a:pt x="20024" y="25175"/>
                  </a:cubicBezTo>
                  <a:cubicBezTo>
                    <a:pt x="21852" y="25175"/>
                    <a:pt x="23554" y="24915"/>
                    <a:pt x="23554" y="24915"/>
                  </a:cubicBezTo>
                  <a:lnTo>
                    <a:pt x="31107" y="28107"/>
                  </a:lnTo>
                  <a:lnTo>
                    <a:pt x="33926" y="28107"/>
                  </a:lnTo>
                  <a:lnTo>
                    <a:pt x="33533" y="13560"/>
                  </a:lnTo>
                  <a:lnTo>
                    <a:pt x="103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6"/>
            <p:cNvSpPr/>
            <p:nvPr/>
          </p:nvSpPr>
          <p:spPr>
            <a:xfrm>
              <a:off x="3118550" y="880925"/>
              <a:ext cx="659425" cy="4560550"/>
            </a:xfrm>
            <a:custGeom>
              <a:avLst/>
              <a:gdLst/>
              <a:ahLst/>
              <a:cxnLst/>
              <a:rect l="l" t="t" r="r" b="b"/>
              <a:pathLst>
                <a:path w="26377" h="182422" extrusionOk="0">
                  <a:moveTo>
                    <a:pt x="24052" y="0"/>
                  </a:moveTo>
                  <a:cubicBezTo>
                    <a:pt x="22769" y="0"/>
                    <a:pt x="21729" y="1040"/>
                    <a:pt x="21729" y="2324"/>
                  </a:cubicBezTo>
                  <a:lnTo>
                    <a:pt x="21729" y="173021"/>
                  </a:lnTo>
                  <a:cubicBezTo>
                    <a:pt x="21729" y="175642"/>
                    <a:pt x="19596" y="177775"/>
                    <a:pt x="16973" y="177775"/>
                  </a:cubicBezTo>
                  <a:lnTo>
                    <a:pt x="9402" y="177775"/>
                  </a:lnTo>
                  <a:cubicBezTo>
                    <a:pt x="6824" y="177775"/>
                    <a:pt x="4647" y="176137"/>
                    <a:pt x="4647" y="174201"/>
                  </a:cubicBezTo>
                  <a:lnTo>
                    <a:pt x="4647" y="168301"/>
                  </a:lnTo>
                  <a:cubicBezTo>
                    <a:pt x="4647" y="167017"/>
                    <a:pt x="3607" y="165977"/>
                    <a:pt x="2323" y="165977"/>
                  </a:cubicBezTo>
                  <a:cubicBezTo>
                    <a:pt x="1040" y="165977"/>
                    <a:pt x="0" y="167017"/>
                    <a:pt x="0" y="168301"/>
                  </a:cubicBezTo>
                  <a:lnTo>
                    <a:pt x="0" y="174199"/>
                  </a:lnTo>
                  <a:cubicBezTo>
                    <a:pt x="0" y="178733"/>
                    <a:pt x="4218" y="182421"/>
                    <a:pt x="9402" y="182421"/>
                  </a:cubicBezTo>
                  <a:lnTo>
                    <a:pt x="16973" y="182421"/>
                  </a:lnTo>
                  <a:cubicBezTo>
                    <a:pt x="22157" y="182421"/>
                    <a:pt x="26377" y="178205"/>
                    <a:pt x="26375" y="173021"/>
                  </a:cubicBezTo>
                  <a:lnTo>
                    <a:pt x="26375" y="2324"/>
                  </a:lnTo>
                  <a:cubicBezTo>
                    <a:pt x="26375" y="1040"/>
                    <a:pt x="25335" y="0"/>
                    <a:pt x="24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6"/>
            <p:cNvSpPr/>
            <p:nvPr/>
          </p:nvSpPr>
          <p:spPr>
            <a:xfrm>
              <a:off x="3461350" y="5006800"/>
              <a:ext cx="276650" cy="127075"/>
            </a:xfrm>
            <a:custGeom>
              <a:avLst/>
              <a:gdLst/>
              <a:ahLst/>
              <a:cxnLst/>
              <a:rect l="l" t="t" r="r" b="b"/>
              <a:pathLst>
                <a:path w="11066" h="5083" extrusionOk="0">
                  <a:moveTo>
                    <a:pt x="2541" y="1"/>
                  </a:moveTo>
                  <a:cubicBezTo>
                    <a:pt x="1138" y="1"/>
                    <a:pt x="0" y="1138"/>
                    <a:pt x="0" y="2542"/>
                  </a:cubicBezTo>
                  <a:cubicBezTo>
                    <a:pt x="0" y="3945"/>
                    <a:pt x="1138" y="5083"/>
                    <a:pt x="2541" y="5083"/>
                  </a:cubicBezTo>
                  <a:lnTo>
                    <a:pt x="8524" y="5083"/>
                  </a:lnTo>
                  <a:cubicBezTo>
                    <a:pt x="9928" y="5083"/>
                    <a:pt x="11065" y="3945"/>
                    <a:pt x="11065" y="2542"/>
                  </a:cubicBezTo>
                  <a:cubicBezTo>
                    <a:pt x="11065" y="1138"/>
                    <a:pt x="9926" y="1"/>
                    <a:pt x="85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6"/>
            <p:cNvSpPr/>
            <p:nvPr/>
          </p:nvSpPr>
          <p:spPr>
            <a:xfrm>
              <a:off x="3407525" y="4888400"/>
              <a:ext cx="356375" cy="118425"/>
            </a:xfrm>
            <a:custGeom>
              <a:avLst/>
              <a:gdLst/>
              <a:ahLst/>
              <a:cxnLst/>
              <a:rect l="l" t="t" r="r" b="b"/>
              <a:pathLst>
                <a:path w="14255" h="4737" extrusionOk="0">
                  <a:moveTo>
                    <a:pt x="2370" y="0"/>
                  </a:moveTo>
                  <a:cubicBezTo>
                    <a:pt x="1060" y="0"/>
                    <a:pt x="0" y="1060"/>
                    <a:pt x="0" y="2370"/>
                  </a:cubicBezTo>
                  <a:cubicBezTo>
                    <a:pt x="0" y="3677"/>
                    <a:pt x="1059" y="4737"/>
                    <a:pt x="2367" y="4737"/>
                  </a:cubicBezTo>
                  <a:cubicBezTo>
                    <a:pt x="2368" y="4737"/>
                    <a:pt x="2369" y="4737"/>
                    <a:pt x="2370" y="4737"/>
                  </a:cubicBezTo>
                  <a:lnTo>
                    <a:pt x="11886" y="4737"/>
                  </a:lnTo>
                  <a:cubicBezTo>
                    <a:pt x="11887" y="4737"/>
                    <a:pt x="11888" y="4737"/>
                    <a:pt x="11889" y="4737"/>
                  </a:cubicBezTo>
                  <a:cubicBezTo>
                    <a:pt x="13195" y="4737"/>
                    <a:pt x="14254" y="3677"/>
                    <a:pt x="14254" y="2370"/>
                  </a:cubicBezTo>
                  <a:cubicBezTo>
                    <a:pt x="14254" y="1060"/>
                    <a:pt x="13194" y="0"/>
                    <a:pt x="118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6"/>
            <p:cNvSpPr/>
            <p:nvPr/>
          </p:nvSpPr>
          <p:spPr>
            <a:xfrm>
              <a:off x="3405500" y="4748000"/>
              <a:ext cx="343125" cy="140425"/>
            </a:xfrm>
            <a:custGeom>
              <a:avLst/>
              <a:gdLst/>
              <a:ahLst/>
              <a:cxnLst/>
              <a:rect l="l" t="t" r="r" b="b"/>
              <a:pathLst>
                <a:path w="13725" h="5617" extrusionOk="0">
                  <a:moveTo>
                    <a:pt x="2809" y="1"/>
                  </a:moveTo>
                  <a:cubicBezTo>
                    <a:pt x="1259" y="1"/>
                    <a:pt x="2" y="1258"/>
                    <a:pt x="2" y="2808"/>
                  </a:cubicBezTo>
                  <a:cubicBezTo>
                    <a:pt x="1" y="4359"/>
                    <a:pt x="1259" y="5616"/>
                    <a:pt x="2809" y="5616"/>
                  </a:cubicBezTo>
                  <a:lnTo>
                    <a:pt x="10918" y="5616"/>
                  </a:lnTo>
                  <a:cubicBezTo>
                    <a:pt x="12468" y="5616"/>
                    <a:pt x="13724" y="4359"/>
                    <a:pt x="13724" y="2808"/>
                  </a:cubicBezTo>
                  <a:lnTo>
                    <a:pt x="13723" y="2808"/>
                  </a:lnTo>
                  <a:cubicBezTo>
                    <a:pt x="13723" y="1258"/>
                    <a:pt x="12466" y="1"/>
                    <a:pt x="10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6"/>
            <p:cNvSpPr/>
            <p:nvPr/>
          </p:nvSpPr>
          <p:spPr>
            <a:xfrm>
              <a:off x="3422800" y="4639725"/>
              <a:ext cx="325825" cy="108300"/>
            </a:xfrm>
            <a:custGeom>
              <a:avLst/>
              <a:gdLst/>
              <a:ahLst/>
              <a:cxnLst/>
              <a:rect l="l" t="t" r="r" b="b"/>
              <a:pathLst>
                <a:path w="13033" h="4332" extrusionOk="0">
                  <a:moveTo>
                    <a:pt x="2166" y="1"/>
                  </a:moveTo>
                  <a:cubicBezTo>
                    <a:pt x="969" y="1"/>
                    <a:pt x="0" y="971"/>
                    <a:pt x="0" y="2166"/>
                  </a:cubicBezTo>
                  <a:cubicBezTo>
                    <a:pt x="0" y="3363"/>
                    <a:pt x="971" y="4332"/>
                    <a:pt x="2166" y="4332"/>
                  </a:cubicBezTo>
                  <a:lnTo>
                    <a:pt x="10867" y="4332"/>
                  </a:lnTo>
                  <a:cubicBezTo>
                    <a:pt x="12062" y="4332"/>
                    <a:pt x="13032" y="3363"/>
                    <a:pt x="13032" y="2166"/>
                  </a:cubicBezTo>
                  <a:cubicBezTo>
                    <a:pt x="13032" y="971"/>
                    <a:pt x="12063" y="1"/>
                    <a:pt x="108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6"/>
            <p:cNvSpPr/>
            <p:nvPr/>
          </p:nvSpPr>
          <p:spPr>
            <a:xfrm>
              <a:off x="4420597" y="4864433"/>
              <a:ext cx="3517155" cy="538875"/>
            </a:xfrm>
            <a:custGeom>
              <a:avLst/>
              <a:gdLst/>
              <a:ahLst/>
              <a:cxnLst/>
              <a:rect l="l" t="t" r="r" b="b"/>
              <a:pathLst>
                <a:path w="109637" h="21555" extrusionOk="0">
                  <a:moveTo>
                    <a:pt x="0" y="0"/>
                  </a:moveTo>
                  <a:lnTo>
                    <a:pt x="0" y="21554"/>
                  </a:lnTo>
                  <a:lnTo>
                    <a:pt x="109637" y="21554"/>
                  </a:lnTo>
                  <a:lnTo>
                    <a:pt x="109637"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6"/>
            <p:cNvSpPr/>
            <p:nvPr/>
          </p:nvSpPr>
          <p:spPr>
            <a:xfrm>
              <a:off x="3635875" y="4651275"/>
              <a:ext cx="113650" cy="73950"/>
            </a:xfrm>
            <a:custGeom>
              <a:avLst/>
              <a:gdLst/>
              <a:ahLst/>
              <a:cxnLst/>
              <a:rect l="l" t="t" r="r" b="b"/>
              <a:pathLst>
                <a:path w="4546" h="2958" extrusionOk="0">
                  <a:moveTo>
                    <a:pt x="2180" y="1"/>
                  </a:moveTo>
                  <a:cubicBezTo>
                    <a:pt x="1101" y="1"/>
                    <a:pt x="0" y="365"/>
                    <a:pt x="0" y="365"/>
                  </a:cubicBezTo>
                  <a:lnTo>
                    <a:pt x="0" y="2679"/>
                  </a:lnTo>
                  <a:cubicBezTo>
                    <a:pt x="0" y="2679"/>
                    <a:pt x="907" y="2958"/>
                    <a:pt x="1856" y="2958"/>
                  </a:cubicBezTo>
                  <a:cubicBezTo>
                    <a:pt x="2440" y="2958"/>
                    <a:pt x="3039" y="2853"/>
                    <a:pt x="3454" y="2513"/>
                  </a:cubicBezTo>
                  <a:cubicBezTo>
                    <a:pt x="4546" y="1620"/>
                    <a:pt x="3646" y="331"/>
                    <a:pt x="3339" y="199"/>
                  </a:cubicBezTo>
                  <a:cubicBezTo>
                    <a:pt x="2997" y="54"/>
                    <a:pt x="2590" y="1"/>
                    <a:pt x="2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6"/>
            <p:cNvSpPr/>
            <p:nvPr/>
          </p:nvSpPr>
          <p:spPr>
            <a:xfrm>
              <a:off x="3632900" y="4781200"/>
              <a:ext cx="103000" cy="73975"/>
            </a:xfrm>
            <a:custGeom>
              <a:avLst/>
              <a:gdLst/>
              <a:ahLst/>
              <a:cxnLst/>
              <a:rect l="l" t="t" r="r" b="b"/>
              <a:pathLst>
                <a:path w="4120" h="2959" extrusionOk="0">
                  <a:moveTo>
                    <a:pt x="1976" y="1"/>
                  </a:moveTo>
                  <a:cubicBezTo>
                    <a:pt x="999" y="1"/>
                    <a:pt x="1" y="366"/>
                    <a:pt x="1" y="366"/>
                  </a:cubicBezTo>
                  <a:lnTo>
                    <a:pt x="1" y="2680"/>
                  </a:lnTo>
                  <a:cubicBezTo>
                    <a:pt x="1" y="2680"/>
                    <a:pt x="823" y="2958"/>
                    <a:pt x="1683" y="2958"/>
                  </a:cubicBezTo>
                  <a:cubicBezTo>
                    <a:pt x="2212" y="2958"/>
                    <a:pt x="2755" y="2853"/>
                    <a:pt x="3131" y="2513"/>
                  </a:cubicBezTo>
                  <a:cubicBezTo>
                    <a:pt x="4119" y="1621"/>
                    <a:pt x="3305" y="330"/>
                    <a:pt x="3026" y="200"/>
                  </a:cubicBezTo>
                  <a:cubicBezTo>
                    <a:pt x="2717" y="54"/>
                    <a:pt x="2348"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6"/>
            <p:cNvSpPr/>
            <p:nvPr/>
          </p:nvSpPr>
          <p:spPr>
            <a:xfrm>
              <a:off x="3649075" y="4910625"/>
              <a:ext cx="103925" cy="73975"/>
            </a:xfrm>
            <a:custGeom>
              <a:avLst/>
              <a:gdLst/>
              <a:ahLst/>
              <a:cxnLst/>
              <a:rect l="l" t="t" r="r" b="b"/>
              <a:pathLst>
                <a:path w="4157" h="2959" extrusionOk="0">
                  <a:moveTo>
                    <a:pt x="1991" y="1"/>
                  </a:moveTo>
                  <a:cubicBezTo>
                    <a:pt x="1006" y="1"/>
                    <a:pt x="0" y="365"/>
                    <a:pt x="0" y="365"/>
                  </a:cubicBezTo>
                  <a:lnTo>
                    <a:pt x="0" y="2678"/>
                  </a:lnTo>
                  <a:cubicBezTo>
                    <a:pt x="0" y="2678"/>
                    <a:pt x="831" y="2958"/>
                    <a:pt x="1700" y="2958"/>
                  </a:cubicBezTo>
                  <a:cubicBezTo>
                    <a:pt x="2233" y="2958"/>
                    <a:pt x="2780" y="2853"/>
                    <a:pt x="3159" y="2514"/>
                  </a:cubicBezTo>
                  <a:cubicBezTo>
                    <a:pt x="4157" y="1621"/>
                    <a:pt x="3335" y="331"/>
                    <a:pt x="3053" y="200"/>
                  </a:cubicBezTo>
                  <a:cubicBezTo>
                    <a:pt x="2740" y="54"/>
                    <a:pt x="2367" y="1"/>
                    <a:pt x="1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6"/>
            <p:cNvSpPr/>
            <p:nvPr/>
          </p:nvSpPr>
          <p:spPr>
            <a:xfrm>
              <a:off x="3626850" y="5036700"/>
              <a:ext cx="103400" cy="67275"/>
            </a:xfrm>
            <a:custGeom>
              <a:avLst/>
              <a:gdLst/>
              <a:ahLst/>
              <a:cxnLst/>
              <a:rect l="l" t="t" r="r" b="b"/>
              <a:pathLst>
                <a:path w="4136" h="2691" extrusionOk="0">
                  <a:moveTo>
                    <a:pt x="1981" y="1"/>
                  </a:moveTo>
                  <a:cubicBezTo>
                    <a:pt x="1001" y="1"/>
                    <a:pt x="0" y="332"/>
                    <a:pt x="0" y="332"/>
                  </a:cubicBezTo>
                  <a:lnTo>
                    <a:pt x="0" y="2437"/>
                  </a:lnTo>
                  <a:cubicBezTo>
                    <a:pt x="0" y="2437"/>
                    <a:pt x="825" y="2690"/>
                    <a:pt x="1689" y="2690"/>
                  </a:cubicBezTo>
                  <a:cubicBezTo>
                    <a:pt x="2219" y="2690"/>
                    <a:pt x="2765" y="2595"/>
                    <a:pt x="3143" y="2286"/>
                  </a:cubicBezTo>
                  <a:cubicBezTo>
                    <a:pt x="4135" y="1475"/>
                    <a:pt x="3316" y="302"/>
                    <a:pt x="3037" y="182"/>
                  </a:cubicBezTo>
                  <a:cubicBezTo>
                    <a:pt x="2726" y="49"/>
                    <a:pt x="2355" y="1"/>
                    <a:pt x="19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6"/>
            <p:cNvSpPr/>
            <p:nvPr/>
          </p:nvSpPr>
          <p:spPr>
            <a:xfrm>
              <a:off x="3366625" y="4501600"/>
              <a:ext cx="961750" cy="490300"/>
            </a:xfrm>
            <a:custGeom>
              <a:avLst/>
              <a:gdLst/>
              <a:ahLst/>
              <a:cxnLst/>
              <a:rect l="l" t="t" r="r" b="b"/>
              <a:pathLst>
                <a:path w="38470" h="19612" extrusionOk="0">
                  <a:moveTo>
                    <a:pt x="9480" y="0"/>
                  </a:moveTo>
                  <a:cubicBezTo>
                    <a:pt x="9113" y="0"/>
                    <a:pt x="8821" y="32"/>
                    <a:pt x="8631" y="102"/>
                  </a:cubicBezTo>
                  <a:cubicBezTo>
                    <a:pt x="6213" y="995"/>
                    <a:pt x="1099" y="4198"/>
                    <a:pt x="298" y="5210"/>
                  </a:cubicBezTo>
                  <a:cubicBezTo>
                    <a:pt x="0" y="5586"/>
                    <a:pt x="1561" y="7679"/>
                    <a:pt x="4178" y="7679"/>
                  </a:cubicBezTo>
                  <a:cubicBezTo>
                    <a:pt x="4705" y="7679"/>
                    <a:pt x="5275" y="7594"/>
                    <a:pt x="5881" y="7393"/>
                  </a:cubicBezTo>
                  <a:cubicBezTo>
                    <a:pt x="9499" y="6194"/>
                    <a:pt x="10224" y="5741"/>
                    <a:pt x="10224" y="5741"/>
                  </a:cubicBezTo>
                  <a:lnTo>
                    <a:pt x="16688" y="9315"/>
                  </a:lnTo>
                  <a:cubicBezTo>
                    <a:pt x="16688" y="9315"/>
                    <a:pt x="16662" y="17601"/>
                    <a:pt x="21130" y="19035"/>
                  </a:cubicBezTo>
                  <a:cubicBezTo>
                    <a:pt x="22456" y="19462"/>
                    <a:pt x="23866" y="19611"/>
                    <a:pt x="25193" y="19611"/>
                  </a:cubicBezTo>
                  <a:cubicBezTo>
                    <a:pt x="28339" y="19611"/>
                    <a:pt x="31022" y="18770"/>
                    <a:pt x="31022" y="18770"/>
                  </a:cubicBezTo>
                  <a:lnTo>
                    <a:pt x="38469" y="19088"/>
                  </a:lnTo>
                  <a:lnTo>
                    <a:pt x="38468" y="15260"/>
                  </a:lnTo>
                  <a:cubicBezTo>
                    <a:pt x="38454" y="15263"/>
                    <a:pt x="38425" y="15264"/>
                    <a:pt x="38383" y="15264"/>
                  </a:cubicBezTo>
                  <a:cubicBezTo>
                    <a:pt x="37625" y="15264"/>
                    <a:pt x="32565" y="14835"/>
                    <a:pt x="32565" y="14835"/>
                  </a:cubicBezTo>
                  <a:lnTo>
                    <a:pt x="19853" y="1911"/>
                  </a:lnTo>
                  <a:cubicBezTo>
                    <a:pt x="19853" y="1911"/>
                    <a:pt x="12353" y="0"/>
                    <a:pt x="9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6"/>
            <p:cNvSpPr/>
            <p:nvPr/>
          </p:nvSpPr>
          <p:spPr>
            <a:xfrm>
              <a:off x="3364350" y="4563175"/>
              <a:ext cx="128125" cy="77650"/>
            </a:xfrm>
            <a:custGeom>
              <a:avLst/>
              <a:gdLst/>
              <a:ahLst/>
              <a:cxnLst/>
              <a:rect l="l" t="t" r="r" b="b"/>
              <a:pathLst>
                <a:path w="5125" h="3106" extrusionOk="0">
                  <a:moveTo>
                    <a:pt x="4191" y="1"/>
                  </a:moveTo>
                  <a:lnTo>
                    <a:pt x="0" y="2385"/>
                  </a:lnTo>
                  <a:cubicBezTo>
                    <a:pt x="0" y="2385"/>
                    <a:pt x="565" y="3105"/>
                    <a:pt x="1673" y="3105"/>
                  </a:cubicBezTo>
                  <a:cubicBezTo>
                    <a:pt x="1822" y="3105"/>
                    <a:pt x="1981" y="3092"/>
                    <a:pt x="2149" y="3063"/>
                  </a:cubicBezTo>
                  <a:cubicBezTo>
                    <a:pt x="3570" y="2814"/>
                    <a:pt x="5124" y="1194"/>
                    <a:pt x="5124" y="1194"/>
                  </a:cubicBezTo>
                  <a:lnTo>
                    <a:pt x="41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6"/>
            <p:cNvSpPr/>
            <p:nvPr/>
          </p:nvSpPr>
          <p:spPr>
            <a:xfrm>
              <a:off x="4188950" y="4792300"/>
              <a:ext cx="269775" cy="683125"/>
            </a:xfrm>
            <a:custGeom>
              <a:avLst/>
              <a:gdLst/>
              <a:ahLst/>
              <a:cxnLst/>
              <a:rect l="l" t="t" r="r" b="b"/>
              <a:pathLst>
                <a:path w="10791" h="27325" extrusionOk="0">
                  <a:moveTo>
                    <a:pt x="0" y="1"/>
                  </a:moveTo>
                  <a:lnTo>
                    <a:pt x="0" y="27324"/>
                  </a:lnTo>
                  <a:lnTo>
                    <a:pt x="10790" y="27324"/>
                  </a:lnTo>
                  <a:lnTo>
                    <a:pt x="107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6"/>
            <p:cNvSpPr/>
            <p:nvPr/>
          </p:nvSpPr>
          <p:spPr>
            <a:xfrm>
              <a:off x="3083450" y="3030450"/>
              <a:ext cx="636400" cy="1036125"/>
            </a:xfrm>
            <a:custGeom>
              <a:avLst/>
              <a:gdLst/>
              <a:ahLst/>
              <a:cxnLst/>
              <a:rect l="l" t="t" r="r" b="b"/>
              <a:pathLst>
                <a:path w="25456" h="41445" extrusionOk="0">
                  <a:moveTo>
                    <a:pt x="13592" y="0"/>
                  </a:moveTo>
                  <a:cubicBezTo>
                    <a:pt x="7039" y="0"/>
                    <a:pt x="1727" y="5313"/>
                    <a:pt x="1727" y="11865"/>
                  </a:cubicBezTo>
                  <a:cubicBezTo>
                    <a:pt x="1727" y="11865"/>
                    <a:pt x="1" y="26103"/>
                    <a:pt x="25456" y="41444"/>
                  </a:cubicBezTo>
                  <a:lnTo>
                    <a:pt x="25456" y="11865"/>
                  </a:lnTo>
                  <a:cubicBezTo>
                    <a:pt x="25456" y="5313"/>
                    <a:pt x="20144" y="0"/>
                    <a:pt x="1359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6"/>
            <p:cNvSpPr/>
            <p:nvPr/>
          </p:nvSpPr>
          <p:spPr>
            <a:xfrm>
              <a:off x="1225950" y="409400"/>
              <a:ext cx="2477375" cy="2495250"/>
            </a:xfrm>
            <a:custGeom>
              <a:avLst/>
              <a:gdLst/>
              <a:ahLst/>
              <a:cxnLst/>
              <a:rect l="l" t="t" r="r" b="b"/>
              <a:pathLst>
                <a:path w="99095" h="99810" extrusionOk="0">
                  <a:moveTo>
                    <a:pt x="99095" y="0"/>
                  </a:moveTo>
                  <a:cubicBezTo>
                    <a:pt x="98938" y="0"/>
                    <a:pt x="98790" y="0"/>
                    <a:pt x="98635" y="10"/>
                  </a:cubicBezTo>
                  <a:cubicBezTo>
                    <a:pt x="97807" y="15"/>
                    <a:pt x="96985" y="37"/>
                    <a:pt x="96164" y="66"/>
                  </a:cubicBezTo>
                  <a:cubicBezTo>
                    <a:pt x="44310" y="1892"/>
                    <a:pt x="2528" y="43285"/>
                    <a:pt x="58" y="94969"/>
                  </a:cubicBezTo>
                  <a:cubicBezTo>
                    <a:pt x="51" y="95131"/>
                    <a:pt x="43" y="95286"/>
                    <a:pt x="37" y="95450"/>
                  </a:cubicBezTo>
                  <a:cubicBezTo>
                    <a:pt x="22" y="95827"/>
                    <a:pt x="9" y="96201"/>
                    <a:pt x="0" y="96577"/>
                  </a:cubicBezTo>
                  <a:cubicBezTo>
                    <a:pt x="256" y="96555"/>
                    <a:pt x="461" y="96328"/>
                    <a:pt x="461" y="96066"/>
                  </a:cubicBezTo>
                  <a:lnTo>
                    <a:pt x="461" y="95470"/>
                  </a:lnTo>
                  <a:cubicBezTo>
                    <a:pt x="461" y="95435"/>
                    <a:pt x="454" y="95399"/>
                    <a:pt x="454" y="95364"/>
                  </a:cubicBezTo>
                  <a:cubicBezTo>
                    <a:pt x="5515" y="94423"/>
                    <a:pt x="12205" y="93850"/>
                    <a:pt x="19538" y="93850"/>
                  </a:cubicBezTo>
                  <a:cubicBezTo>
                    <a:pt x="34129" y="93850"/>
                    <a:pt x="46170" y="96115"/>
                    <a:pt x="47961" y="99054"/>
                  </a:cubicBezTo>
                  <a:lnTo>
                    <a:pt x="47961" y="99060"/>
                  </a:lnTo>
                  <a:cubicBezTo>
                    <a:pt x="47791" y="99137"/>
                    <a:pt x="47678" y="99315"/>
                    <a:pt x="47678" y="99512"/>
                  </a:cubicBezTo>
                  <a:lnTo>
                    <a:pt x="47678" y="99809"/>
                  </a:lnTo>
                  <a:lnTo>
                    <a:pt x="48195" y="99809"/>
                  </a:lnTo>
                  <a:cubicBezTo>
                    <a:pt x="48195" y="99542"/>
                    <a:pt x="48195" y="99265"/>
                    <a:pt x="48202" y="98996"/>
                  </a:cubicBezTo>
                  <a:cubicBezTo>
                    <a:pt x="48414" y="46610"/>
                    <a:pt x="69475" y="3845"/>
                    <a:pt x="96114" y="234"/>
                  </a:cubicBezTo>
                  <a:cubicBezTo>
                    <a:pt x="96950" y="128"/>
                    <a:pt x="97791" y="51"/>
                    <a:pt x="98641" y="15"/>
                  </a:cubicBezTo>
                  <a:cubicBezTo>
                    <a:pt x="98790" y="9"/>
                    <a:pt x="98945" y="9"/>
                    <a:pt x="99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6"/>
            <p:cNvSpPr/>
            <p:nvPr/>
          </p:nvSpPr>
          <p:spPr>
            <a:xfrm>
              <a:off x="2430825" y="409225"/>
              <a:ext cx="3782925" cy="2495450"/>
            </a:xfrm>
            <a:custGeom>
              <a:avLst/>
              <a:gdLst/>
              <a:ahLst/>
              <a:cxnLst/>
              <a:rect l="l" t="t" r="r" b="b"/>
              <a:pathLst>
                <a:path w="151317" h="99818" extrusionOk="0">
                  <a:moveTo>
                    <a:pt x="51562" y="1"/>
                  </a:moveTo>
                  <a:cubicBezTo>
                    <a:pt x="51343" y="1"/>
                    <a:pt x="51116" y="1"/>
                    <a:pt x="50897" y="7"/>
                  </a:cubicBezTo>
                  <a:cubicBezTo>
                    <a:pt x="50747" y="14"/>
                    <a:pt x="50592" y="14"/>
                    <a:pt x="50444" y="21"/>
                  </a:cubicBezTo>
                  <a:lnTo>
                    <a:pt x="50422" y="21"/>
                  </a:lnTo>
                  <a:cubicBezTo>
                    <a:pt x="50216" y="29"/>
                    <a:pt x="50011" y="43"/>
                    <a:pt x="49807" y="56"/>
                  </a:cubicBezTo>
                  <a:cubicBezTo>
                    <a:pt x="49594" y="71"/>
                    <a:pt x="49389" y="85"/>
                    <a:pt x="49177" y="107"/>
                  </a:cubicBezTo>
                  <a:cubicBezTo>
                    <a:pt x="48966" y="120"/>
                    <a:pt x="48753" y="142"/>
                    <a:pt x="48548" y="171"/>
                  </a:cubicBezTo>
                  <a:cubicBezTo>
                    <a:pt x="48344" y="191"/>
                    <a:pt x="48131" y="220"/>
                    <a:pt x="47918" y="241"/>
                  </a:cubicBezTo>
                  <a:cubicBezTo>
                    <a:pt x="47791" y="262"/>
                    <a:pt x="47663" y="284"/>
                    <a:pt x="47535" y="297"/>
                  </a:cubicBezTo>
                  <a:cubicBezTo>
                    <a:pt x="47351" y="326"/>
                    <a:pt x="47161" y="354"/>
                    <a:pt x="46977" y="390"/>
                  </a:cubicBezTo>
                  <a:cubicBezTo>
                    <a:pt x="46758" y="425"/>
                    <a:pt x="46544" y="467"/>
                    <a:pt x="46325" y="510"/>
                  </a:cubicBezTo>
                  <a:cubicBezTo>
                    <a:pt x="46113" y="552"/>
                    <a:pt x="45901" y="595"/>
                    <a:pt x="45681" y="644"/>
                  </a:cubicBezTo>
                  <a:cubicBezTo>
                    <a:pt x="45468" y="686"/>
                    <a:pt x="45255" y="737"/>
                    <a:pt x="45044" y="793"/>
                  </a:cubicBezTo>
                  <a:cubicBezTo>
                    <a:pt x="44832" y="842"/>
                    <a:pt x="44612" y="899"/>
                    <a:pt x="44399" y="956"/>
                  </a:cubicBezTo>
                  <a:cubicBezTo>
                    <a:pt x="44138" y="1027"/>
                    <a:pt x="43869" y="1104"/>
                    <a:pt x="43600" y="1182"/>
                  </a:cubicBezTo>
                  <a:cubicBezTo>
                    <a:pt x="43415" y="1239"/>
                    <a:pt x="43232" y="1296"/>
                    <a:pt x="43048" y="1352"/>
                  </a:cubicBezTo>
                  <a:cubicBezTo>
                    <a:pt x="42864" y="1416"/>
                    <a:pt x="42687" y="1473"/>
                    <a:pt x="42502" y="1537"/>
                  </a:cubicBezTo>
                  <a:cubicBezTo>
                    <a:pt x="42291" y="1607"/>
                    <a:pt x="42079" y="1685"/>
                    <a:pt x="41873" y="1763"/>
                  </a:cubicBezTo>
                  <a:cubicBezTo>
                    <a:pt x="41442" y="1918"/>
                    <a:pt x="41016" y="2088"/>
                    <a:pt x="40584" y="2265"/>
                  </a:cubicBezTo>
                  <a:cubicBezTo>
                    <a:pt x="40188" y="2435"/>
                    <a:pt x="39799" y="2606"/>
                    <a:pt x="39402" y="2789"/>
                  </a:cubicBezTo>
                  <a:cubicBezTo>
                    <a:pt x="38278" y="3323"/>
                    <a:pt x="37181" y="3913"/>
                    <a:pt x="36118" y="4559"/>
                  </a:cubicBezTo>
                  <a:cubicBezTo>
                    <a:pt x="35905" y="4687"/>
                    <a:pt x="35686" y="4820"/>
                    <a:pt x="35474" y="4955"/>
                  </a:cubicBezTo>
                  <a:cubicBezTo>
                    <a:pt x="35262" y="5098"/>
                    <a:pt x="35041" y="5231"/>
                    <a:pt x="34829" y="5381"/>
                  </a:cubicBezTo>
                  <a:cubicBezTo>
                    <a:pt x="34618" y="5522"/>
                    <a:pt x="34404" y="5664"/>
                    <a:pt x="34192" y="5812"/>
                  </a:cubicBezTo>
                  <a:cubicBezTo>
                    <a:pt x="34001" y="5940"/>
                    <a:pt x="33809" y="6075"/>
                    <a:pt x="33626" y="6208"/>
                  </a:cubicBezTo>
                  <a:cubicBezTo>
                    <a:pt x="33435" y="6343"/>
                    <a:pt x="33250" y="6478"/>
                    <a:pt x="33066" y="6619"/>
                  </a:cubicBezTo>
                  <a:cubicBezTo>
                    <a:pt x="32692" y="6895"/>
                    <a:pt x="32323" y="7179"/>
                    <a:pt x="31954" y="7475"/>
                  </a:cubicBezTo>
                  <a:lnTo>
                    <a:pt x="31949" y="7475"/>
                  </a:lnTo>
                  <a:cubicBezTo>
                    <a:pt x="31580" y="7773"/>
                    <a:pt x="31212" y="8070"/>
                    <a:pt x="30850" y="8382"/>
                  </a:cubicBezTo>
                  <a:cubicBezTo>
                    <a:pt x="30497" y="8678"/>
                    <a:pt x="30150" y="8983"/>
                    <a:pt x="29802" y="9302"/>
                  </a:cubicBezTo>
                  <a:cubicBezTo>
                    <a:pt x="29782" y="9317"/>
                    <a:pt x="29763" y="9333"/>
                    <a:pt x="29747" y="9352"/>
                  </a:cubicBezTo>
                  <a:cubicBezTo>
                    <a:pt x="29391" y="9671"/>
                    <a:pt x="29038" y="10003"/>
                    <a:pt x="28692" y="10336"/>
                  </a:cubicBezTo>
                  <a:cubicBezTo>
                    <a:pt x="28515" y="10505"/>
                    <a:pt x="28337" y="10675"/>
                    <a:pt x="28160" y="10852"/>
                  </a:cubicBezTo>
                  <a:lnTo>
                    <a:pt x="27629" y="11384"/>
                  </a:lnTo>
                  <a:cubicBezTo>
                    <a:pt x="27452" y="11560"/>
                    <a:pt x="27275" y="11738"/>
                    <a:pt x="27105" y="11922"/>
                  </a:cubicBezTo>
                  <a:cubicBezTo>
                    <a:pt x="26759" y="12282"/>
                    <a:pt x="26419" y="12650"/>
                    <a:pt x="26065" y="13032"/>
                  </a:cubicBezTo>
                  <a:cubicBezTo>
                    <a:pt x="25711" y="13430"/>
                    <a:pt x="25357" y="13833"/>
                    <a:pt x="25004" y="14244"/>
                  </a:cubicBezTo>
                  <a:cubicBezTo>
                    <a:pt x="24345" y="15008"/>
                    <a:pt x="23694" y="15807"/>
                    <a:pt x="23049" y="16629"/>
                  </a:cubicBezTo>
                  <a:cubicBezTo>
                    <a:pt x="22561" y="17273"/>
                    <a:pt x="22065" y="17924"/>
                    <a:pt x="21583" y="18597"/>
                  </a:cubicBezTo>
                  <a:cubicBezTo>
                    <a:pt x="21428" y="18817"/>
                    <a:pt x="21265" y="19043"/>
                    <a:pt x="21110" y="19262"/>
                  </a:cubicBezTo>
                  <a:cubicBezTo>
                    <a:pt x="20946" y="19490"/>
                    <a:pt x="20791" y="19716"/>
                    <a:pt x="20635" y="19942"/>
                  </a:cubicBezTo>
                  <a:cubicBezTo>
                    <a:pt x="20557" y="20048"/>
                    <a:pt x="20486" y="20156"/>
                    <a:pt x="20416" y="20261"/>
                  </a:cubicBezTo>
                  <a:cubicBezTo>
                    <a:pt x="20176" y="20616"/>
                    <a:pt x="19935" y="20977"/>
                    <a:pt x="19701" y="21337"/>
                  </a:cubicBezTo>
                  <a:cubicBezTo>
                    <a:pt x="19389" y="21811"/>
                    <a:pt x="19086" y="22284"/>
                    <a:pt x="18781" y="22766"/>
                  </a:cubicBezTo>
                  <a:cubicBezTo>
                    <a:pt x="18477" y="23255"/>
                    <a:pt x="18179" y="23743"/>
                    <a:pt x="17881" y="24239"/>
                  </a:cubicBezTo>
                  <a:cubicBezTo>
                    <a:pt x="17436" y="24982"/>
                    <a:pt x="16997" y="25747"/>
                    <a:pt x="16565" y="26519"/>
                  </a:cubicBezTo>
                  <a:cubicBezTo>
                    <a:pt x="16134" y="27298"/>
                    <a:pt x="15701" y="28084"/>
                    <a:pt x="15285" y="28884"/>
                  </a:cubicBezTo>
                  <a:cubicBezTo>
                    <a:pt x="15079" y="29287"/>
                    <a:pt x="14867" y="29690"/>
                    <a:pt x="14668" y="30094"/>
                  </a:cubicBezTo>
                  <a:cubicBezTo>
                    <a:pt x="14456" y="30498"/>
                    <a:pt x="14257" y="30901"/>
                    <a:pt x="14060" y="31312"/>
                  </a:cubicBezTo>
                  <a:cubicBezTo>
                    <a:pt x="13790" y="31871"/>
                    <a:pt x="13522" y="32438"/>
                    <a:pt x="13253" y="33011"/>
                  </a:cubicBezTo>
                  <a:cubicBezTo>
                    <a:pt x="12991" y="33577"/>
                    <a:pt x="12729" y="34143"/>
                    <a:pt x="12474" y="34724"/>
                  </a:cubicBezTo>
                  <a:cubicBezTo>
                    <a:pt x="12220" y="35297"/>
                    <a:pt x="11964" y="35878"/>
                    <a:pt x="11716" y="36465"/>
                  </a:cubicBezTo>
                  <a:cubicBezTo>
                    <a:pt x="11214" y="37641"/>
                    <a:pt x="10732" y="38837"/>
                    <a:pt x="10258" y="40055"/>
                  </a:cubicBezTo>
                  <a:cubicBezTo>
                    <a:pt x="10023" y="40664"/>
                    <a:pt x="9790" y="41280"/>
                    <a:pt x="9564" y="41895"/>
                  </a:cubicBezTo>
                  <a:lnTo>
                    <a:pt x="9564" y="41910"/>
                  </a:lnTo>
                  <a:cubicBezTo>
                    <a:pt x="9522" y="42016"/>
                    <a:pt x="9487" y="42123"/>
                    <a:pt x="9444" y="42229"/>
                  </a:cubicBezTo>
                  <a:cubicBezTo>
                    <a:pt x="9259" y="42738"/>
                    <a:pt x="9069" y="43255"/>
                    <a:pt x="8892" y="43779"/>
                  </a:cubicBezTo>
                  <a:cubicBezTo>
                    <a:pt x="8700" y="44323"/>
                    <a:pt x="8509" y="44869"/>
                    <a:pt x="8326" y="45422"/>
                  </a:cubicBezTo>
                  <a:cubicBezTo>
                    <a:pt x="8297" y="45506"/>
                    <a:pt x="8269" y="45592"/>
                    <a:pt x="8240" y="45676"/>
                  </a:cubicBezTo>
                  <a:cubicBezTo>
                    <a:pt x="8234" y="45682"/>
                    <a:pt x="8232" y="45690"/>
                    <a:pt x="8233" y="45698"/>
                  </a:cubicBezTo>
                  <a:cubicBezTo>
                    <a:pt x="8021" y="46335"/>
                    <a:pt x="7808" y="46979"/>
                    <a:pt x="7604" y="47624"/>
                  </a:cubicBezTo>
                  <a:cubicBezTo>
                    <a:pt x="7399" y="48274"/>
                    <a:pt x="7193" y="48933"/>
                    <a:pt x="6995" y="49590"/>
                  </a:cubicBezTo>
                  <a:cubicBezTo>
                    <a:pt x="6826" y="50158"/>
                    <a:pt x="6663" y="50717"/>
                    <a:pt x="6492" y="51290"/>
                  </a:cubicBezTo>
                  <a:cubicBezTo>
                    <a:pt x="6464" y="51390"/>
                    <a:pt x="6435" y="51488"/>
                    <a:pt x="6407" y="51588"/>
                  </a:cubicBezTo>
                  <a:cubicBezTo>
                    <a:pt x="6237" y="52189"/>
                    <a:pt x="6066" y="52798"/>
                    <a:pt x="5904" y="53407"/>
                  </a:cubicBezTo>
                  <a:cubicBezTo>
                    <a:pt x="5862" y="53563"/>
                    <a:pt x="5819" y="53725"/>
                    <a:pt x="5776" y="53889"/>
                  </a:cubicBezTo>
                  <a:cubicBezTo>
                    <a:pt x="5615" y="54475"/>
                    <a:pt x="5458" y="55070"/>
                    <a:pt x="5310" y="55665"/>
                  </a:cubicBezTo>
                  <a:cubicBezTo>
                    <a:pt x="5133" y="56352"/>
                    <a:pt x="4963" y="57045"/>
                    <a:pt x="4792" y="57747"/>
                  </a:cubicBezTo>
                  <a:cubicBezTo>
                    <a:pt x="4622" y="58440"/>
                    <a:pt x="4460" y="59141"/>
                    <a:pt x="4304" y="59848"/>
                  </a:cubicBezTo>
                  <a:cubicBezTo>
                    <a:pt x="4141" y="60556"/>
                    <a:pt x="3985" y="61265"/>
                    <a:pt x="3837" y="61980"/>
                  </a:cubicBezTo>
                  <a:cubicBezTo>
                    <a:pt x="3825" y="62021"/>
                    <a:pt x="3815" y="62064"/>
                    <a:pt x="3808" y="62106"/>
                  </a:cubicBezTo>
                  <a:cubicBezTo>
                    <a:pt x="3519" y="63492"/>
                    <a:pt x="3242" y="64896"/>
                    <a:pt x="2981" y="66319"/>
                  </a:cubicBezTo>
                  <a:cubicBezTo>
                    <a:pt x="2846" y="67048"/>
                    <a:pt x="2711" y="67785"/>
                    <a:pt x="2590" y="68521"/>
                  </a:cubicBezTo>
                  <a:cubicBezTo>
                    <a:pt x="2464" y="69257"/>
                    <a:pt x="2343" y="70000"/>
                    <a:pt x="2223" y="70743"/>
                  </a:cubicBezTo>
                  <a:cubicBezTo>
                    <a:pt x="1755" y="73731"/>
                    <a:pt x="1352" y="76775"/>
                    <a:pt x="1033" y="79869"/>
                  </a:cubicBezTo>
                  <a:cubicBezTo>
                    <a:pt x="885" y="81297"/>
                    <a:pt x="750" y="82735"/>
                    <a:pt x="631" y="84187"/>
                  </a:cubicBezTo>
                  <a:cubicBezTo>
                    <a:pt x="616" y="84321"/>
                    <a:pt x="609" y="84456"/>
                    <a:pt x="602" y="84590"/>
                  </a:cubicBezTo>
                  <a:cubicBezTo>
                    <a:pt x="538" y="85362"/>
                    <a:pt x="482" y="86141"/>
                    <a:pt x="432" y="86919"/>
                  </a:cubicBezTo>
                  <a:cubicBezTo>
                    <a:pt x="339" y="88223"/>
                    <a:pt x="263" y="89531"/>
                    <a:pt x="213" y="90841"/>
                  </a:cubicBezTo>
                  <a:cubicBezTo>
                    <a:pt x="199" y="91047"/>
                    <a:pt x="191" y="91258"/>
                    <a:pt x="184" y="91465"/>
                  </a:cubicBezTo>
                  <a:cubicBezTo>
                    <a:pt x="170" y="91585"/>
                    <a:pt x="170" y="91696"/>
                    <a:pt x="162" y="91819"/>
                  </a:cubicBezTo>
                  <a:cubicBezTo>
                    <a:pt x="135" y="92582"/>
                    <a:pt x="113" y="93347"/>
                    <a:pt x="85" y="94119"/>
                  </a:cubicBezTo>
                  <a:cubicBezTo>
                    <a:pt x="33" y="95733"/>
                    <a:pt x="7" y="97361"/>
                    <a:pt x="7" y="99003"/>
                  </a:cubicBezTo>
                  <a:cubicBezTo>
                    <a:pt x="0" y="99273"/>
                    <a:pt x="0" y="99549"/>
                    <a:pt x="0" y="99817"/>
                  </a:cubicBezTo>
                  <a:lnTo>
                    <a:pt x="516" y="99817"/>
                  </a:lnTo>
                  <a:lnTo>
                    <a:pt x="516" y="99519"/>
                  </a:lnTo>
                  <a:cubicBezTo>
                    <a:pt x="516" y="99372"/>
                    <a:pt x="455" y="99232"/>
                    <a:pt x="346" y="99131"/>
                  </a:cubicBezTo>
                  <a:cubicBezTo>
                    <a:pt x="3325" y="96158"/>
                    <a:pt x="25115" y="93857"/>
                    <a:pt x="51557" y="93857"/>
                  </a:cubicBezTo>
                  <a:cubicBezTo>
                    <a:pt x="78026" y="93857"/>
                    <a:pt x="99823" y="96164"/>
                    <a:pt x="102775" y="99137"/>
                  </a:cubicBezTo>
                  <a:cubicBezTo>
                    <a:pt x="102667" y="99235"/>
                    <a:pt x="102606" y="99374"/>
                    <a:pt x="102604" y="99519"/>
                  </a:cubicBezTo>
                  <a:lnTo>
                    <a:pt x="102604" y="99816"/>
                  </a:lnTo>
                  <a:lnTo>
                    <a:pt x="103639" y="99816"/>
                  </a:lnTo>
                  <a:lnTo>
                    <a:pt x="103639" y="99519"/>
                  </a:lnTo>
                  <a:cubicBezTo>
                    <a:pt x="103639" y="99322"/>
                    <a:pt x="103525" y="99144"/>
                    <a:pt x="103354" y="99067"/>
                  </a:cubicBezTo>
                  <a:cubicBezTo>
                    <a:pt x="105196" y="96129"/>
                    <a:pt x="117676" y="93856"/>
                    <a:pt x="132799" y="93856"/>
                  </a:cubicBezTo>
                  <a:cubicBezTo>
                    <a:pt x="139593" y="93856"/>
                    <a:pt x="145859" y="94316"/>
                    <a:pt x="150863" y="95088"/>
                  </a:cubicBezTo>
                  <a:lnTo>
                    <a:pt x="150863" y="95627"/>
                  </a:lnTo>
                  <a:cubicBezTo>
                    <a:pt x="150863" y="95896"/>
                    <a:pt x="151055" y="96107"/>
                    <a:pt x="151317" y="96136"/>
                  </a:cubicBezTo>
                  <a:cubicBezTo>
                    <a:pt x="151303" y="95811"/>
                    <a:pt x="151289" y="95477"/>
                    <a:pt x="151272" y="95152"/>
                  </a:cubicBezTo>
                  <a:cubicBezTo>
                    <a:pt x="151266" y="94953"/>
                    <a:pt x="151251" y="94748"/>
                    <a:pt x="151244" y="94542"/>
                  </a:cubicBezTo>
                  <a:lnTo>
                    <a:pt x="151244" y="94535"/>
                  </a:lnTo>
                  <a:cubicBezTo>
                    <a:pt x="148547" y="42907"/>
                    <a:pt x="106625" y="1664"/>
                    <a:pt x="54713" y="56"/>
                  </a:cubicBezTo>
                  <a:cubicBezTo>
                    <a:pt x="54713" y="54"/>
                    <a:pt x="54712" y="53"/>
                    <a:pt x="54711" y="53"/>
                  </a:cubicBezTo>
                  <a:cubicBezTo>
                    <a:pt x="54709" y="53"/>
                    <a:pt x="54705" y="56"/>
                    <a:pt x="54705" y="56"/>
                  </a:cubicBezTo>
                  <a:cubicBezTo>
                    <a:pt x="53905" y="29"/>
                    <a:pt x="53106" y="14"/>
                    <a:pt x="52299" y="7"/>
                  </a:cubicBezTo>
                  <a:lnTo>
                    <a:pt x="52228" y="7"/>
                  </a:lnTo>
                  <a:cubicBezTo>
                    <a:pt x="52009" y="1"/>
                    <a:pt x="51781" y="1"/>
                    <a:pt x="51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6"/>
            <p:cNvSpPr/>
            <p:nvPr/>
          </p:nvSpPr>
          <p:spPr>
            <a:xfrm>
              <a:off x="2430825" y="409225"/>
              <a:ext cx="2578075" cy="2495450"/>
            </a:xfrm>
            <a:custGeom>
              <a:avLst/>
              <a:gdLst/>
              <a:ahLst/>
              <a:cxnLst/>
              <a:rect l="l" t="t" r="r" b="b"/>
              <a:pathLst>
                <a:path w="103123" h="99818" extrusionOk="0">
                  <a:moveTo>
                    <a:pt x="51562" y="1"/>
                  </a:moveTo>
                  <a:cubicBezTo>
                    <a:pt x="51342" y="1"/>
                    <a:pt x="51116" y="1"/>
                    <a:pt x="50895" y="7"/>
                  </a:cubicBezTo>
                  <a:cubicBezTo>
                    <a:pt x="50747" y="16"/>
                    <a:pt x="50592" y="16"/>
                    <a:pt x="50444" y="21"/>
                  </a:cubicBezTo>
                  <a:lnTo>
                    <a:pt x="50422" y="21"/>
                  </a:lnTo>
                  <a:cubicBezTo>
                    <a:pt x="50216" y="29"/>
                    <a:pt x="50011" y="43"/>
                    <a:pt x="49805" y="56"/>
                  </a:cubicBezTo>
                  <a:cubicBezTo>
                    <a:pt x="49594" y="71"/>
                    <a:pt x="49389" y="86"/>
                    <a:pt x="49177" y="107"/>
                  </a:cubicBezTo>
                  <a:cubicBezTo>
                    <a:pt x="48964" y="120"/>
                    <a:pt x="48752" y="142"/>
                    <a:pt x="48546" y="171"/>
                  </a:cubicBezTo>
                  <a:cubicBezTo>
                    <a:pt x="48342" y="192"/>
                    <a:pt x="48130" y="220"/>
                    <a:pt x="47918" y="241"/>
                  </a:cubicBezTo>
                  <a:cubicBezTo>
                    <a:pt x="47790" y="263"/>
                    <a:pt x="47663" y="284"/>
                    <a:pt x="47535" y="297"/>
                  </a:cubicBezTo>
                  <a:cubicBezTo>
                    <a:pt x="47351" y="326"/>
                    <a:pt x="47159" y="354"/>
                    <a:pt x="46976" y="390"/>
                  </a:cubicBezTo>
                  <a:cubicBezTo>
                    <a:pt x="46757" y="425"/>
                    <a:pt x="46544" y="467"/>
                    <a:pt x="46325" y="510"/>
                  </a:cubicBezTo>
                  <a:cubicBezTo>
                    <a:pt x="46113" y="553"/>
                    <a:pt x="45901" y="595"/>
                    <a:pt x="45681" y="644"/>
                  </a:cubicBezTo>
                  <a:cubicBezTo>
                    <a:pt x="45468" y="688"/>
                    <a:pt x="45255" y="737"/>
                    <a:pt x="45043" y="794"/>
                  </a:cubicBezTo>
                  <a:cubicBezTo>
                    <a:pt x="44831" y="843"/>
                    <a:pt x="44612" y="900"/>
                    <a:pt x="44399" y="956"/>
                  </a:cubicBezTo>
                  <a:cubicBezTo>
                    <a:pt x="44137" y="1027"/>
                    <a:pt x="43869" y="1104"/>
                    <a:pt x="43599" y="1183"/>
                  </a:cubicBezTo>
                  <a:cubicBezTo>
                    <a:pt x="43232" y="1296"/>
                    <a:pt x="42863" y="1409"/>
                    <a:pt x="42502" y="1537"/>
                  </a:cubicBezTo>
                  <a:cubicBezTo>
                    <a:pt x="42290" y="1608"/>
                    <a:pt x="42077" y="1685"/>
                    <a:pt x="41872" y="1763"/>
                  </a:cubicBezTo>
                  <a:cubicBezTo>
                    <a:pt x="41441" y="1918"/>
                    <a:pt x="41016" y="2088"/>
                    <a:pt x="40584" y="2265"/>
                  </a:cubicBezTo>
                  <a:cubicBezTo>
                    <a:pt x="40187" y="2435"/>
                    <a:pt x="39798" y="2606"/>
                    <a:pt x="39402" y="2789"/>
                  </a:cubicBezTo>
                  <a:cubicBezTo>
                    <a:pt x="37583" y="3651"/>
                    <a:pt x="35841" y="4662"/>
                    <a:pt x="34192" y="5812"/>
                  </a:cubicBezTo>
                  <a:cubicBezTo>
                    <a:pt x="34001" y="5940"/>
                    <a:pt x="33809" y="6075"/>
                    <a:pt x="33626" y="6208"/>
                  </a:cubicBezTo>
                  <a:cubicBezTo>
                    <a:pt x="33434" y="6343"/>
                    <a:pt x="33250" y="6478"/>
                    <a:pt x="33066" y="6619"/>
                  </a:cubicBezTo>
                  <a:cubicBezTo>
                    <a:pt x="31572" y="7724"/>
                    <a:pt x="30114" y="8970"/>
                    <a:pt x="28691" y="10336"/>
                  </a:cubicBezTo>
                  <a:cubicBezTo>
                    <a:pt x="28514" y="10506"/>
                    <a:pt x="28337" y="10676"/>
                    <a:pt x="28160" y="10852"/>
                  </a:cubicBezTo>
                  <a:lnTo>
                    <a:pt x="27629" y="11384"/>
                  </a:lnTo>
                  <a:cubicBezTo>
                    <a:pt x="27452" y="11561"/>
                    <a:pt x="27275" y="11738"/>
                    <a:pt x="27105" y="11922"/>
                  </a:cubicBezTo>
                  <a:cubicBezTo>
                    <a:pt x="26751" y="12282"/>
                    <a:pt x="26411" y="12658"/>
                    <a:pt x="26065" y="13034"/>
                  </a:cubicBezTo>
                  <a:cubicBezTo>
                    <a:pt x="25711" y="13430"/>
                    <a:pt x="25357" y="13833"/>
                    <a:pt x="25004" y="14244"/>
                  </a:cubicBezTo>
                  <a:cubicBezTo>
                    <a:pt x="24345" y="15008"/>
                    <a:pt x="23693" y="15807"/>
                    <a:pt x="23049" y="16629"/>
                  </a:cubicBezTo>
                  <a:cubicBezTo>
                    <a:pt x="22561" y="17273"/>
                    <a:pt x="22065" y="17924"/>
                    <a:pt x="21583" y="18597"/>
                  </a:cubicBezTo>
                  <a:cubicBezTo>
                    <a:pt x="21428" y="18817"/>
                    <a:pt x="21265" y="19044"/>
                    <a:pt x="21110" y="19263"/>
                  </a:cubicBezTo>
                  <a:cubicBezTo>
                    <a:pt x="20946" y="19490"/>
                    <a:pt x="20791" y="19716"/>
                    <a:pt x="20635" y="19943"/>
                  </a:cubicBezTo>
                  <a:cubicBezTo>
                    <a:pt x="20557" y="20050"/>
                    <a:pt x="20486" y="20156"/>
                    <a:pt x="20416" y="20262"/>
                  </a:cubicBezTo>
                  <a:cubicBezTo>
                    <a:pt x="20176" y="20616"/>
                    <a:pt x="19935" y="20977"/>
                    <a:pt x="19701" y="21339"/>
                  </a:cubicBezTo>
                  <a:cubicBezTo>
                    <a:pt x="19389" y="21811"/>
                    <a:pt x="19086" y="22286"/>
                    <a:pt x="18781" y="22768"/>
                  </a:cubicBezTo>
                  <a:cubicBezTo>
                    <a:pt x="18477" y="23256"/>
                    <a:pt x="18179" y="23743"/>
                    <a:pt x="17881" y="24239"/>
                  </a:cubicBezTo>
                  <a:cubicBezTo>
                    <a:pt x="17436" y="24983"/>
                    <a:pt x="16997" y="25748"/>
                    <a:pt x="16565" y="26519"/>
                  </a:cubicBezTo>
                  <a:cubicBezTo>
                    <a:pt x="16134" y="27298"/>
                    <a:pt x="15701" y="28084"/>
                    <a:pt x="15283" y="28884"/>
                  </a:cubicBezTo>
                  <a:cubicBezTo>
                    <a:pt x="15079" y="29287"/>
                    <a:pt x="14867" y="29691"/>
                    <a:pt x="14668" y="30095"/>
                  </a:cubicBezTo>
                  <a:cubicBezTo>
                    <a:pt x="14456" y="30498"/>
                    <a:pt x="14257" y="30901"/>
                    <a:pt x="14060" y="31312"/>
                  </a:cubicBezTo>
                  <a:cubicBezTo>
                    <a:pt x="13790" y="31871"/>
                    <a:pt x="13522" y="32438"/>
                    <a:pt x="13253" y="33011"/>
                  </a:cubicBezTo>
                  <a:cubicBezTo>
                    <a:pt x="12990" y="33578"/>
                    <a:pt x="12729" y="34144"/>
                    <a:pt x="12474" y="34724"/>
                  </a:cubicBezTo>
                  <a:cubicBezTo>
                    <a:pt x="12218" y="35298"/>
                    <a:pt x="11964" y="35878"/>
                    <a:pt x="11716" y="36466"/>
                  </a:cubicBezTo>
                  <a:cubicBezTo>
                    <a:pt x="11214" y="37641"/>
                    <a:pt x="10732" y="38837"/>
                    <a:pt x="10258" y="40055"/>
                  </a:cubicBezTo>
                  <a:cubicBezTo>
                    <a:pt x="10023" y="40664"/>
                    <a:pt x="9790" y="41280"/>
                    <a:pt x="9564" y="41897"/>
                  </a:cubicBezTo>
                  <a:lnTo>
                    <a:pt x="9564" y="41910"/>
                  </a:lnTo>
                  <a:cubicBezTo>
                    <a:pt x="9330" y="42527"/>
                    <a:pt x="9111" y="43150"/>
                    <a:pt x="8892" y="43779"/>
                  </a:cubicBezTo>
                  <a:cubicBezTo>
                    <a:pt x="8666" y="44409"/>
                    <a:pt x="8452" y="45039"/>
                    <a:pt x="8240" y="45676"/>
                  </a:cubicBezTo>
                  <a:cubicBezTo>
                    <a:pt x="8234" y="45682"/>
                    <a:pt x="8232" y="45690"/>
                    <a:pt x="8233" y="45698"/>
                  </a:cubicBezTo>
                  <a:cubicBezTo>
                    <a:pt x="8021" y="46335"/>
                    <a:pt x="7808" y="46979"/>
                    <a:pt x="7604" y="47624"/>
                  </a:cubicBezTo>
                  <a:cubicBezTo>
                    <a:pt x="7399" y="48274"/>
                    <a:pt x="7193" y="48933"/>
                    <a:pt x="6995" y="49590"/>
                  </a:cubicBezTo>
                  <a:cubicBezTo>
                    <a:pt x="6826" y="50158"/>
                    <a:pt x="6663" y="50717"/>
                    <a:pt x="6492" y="51290"/>
                  </a:cubicBezTo>
                  <a:cubicBezTo>
                    <a:pt x="6245" y="52146"/>
                    <a:pt x="6004" y="53011"/>
                    <a:pt x="5778" y="53889"/>
                  </a:cubicBezTo>
                  <a:cubicBezTo>
                    <a:pt x="5615" y="54475"/>
                    <a:pt x="5458" y="55070"/>
                    <a:pt x="5310" y="55665"/>
                  </a:cubicBezTo>
                  <a:cubicBezTo>
                    <a:pt x="5134" y="56352"/>
                    <a:pt x="4964" y="57045"/>
                    <a:pt x="4794" y="57747"/>
                  </a:cubicBezTo>
                  <a:cubicBezTo>
                    <a:pt x="4624" y="58440"/>
                    <a:pt x="4460" y="59141"/>
                    <a:pt x="4305" y="59848"/>
                  </a:cubicBezTo>
                  <a:cubicBezTo>
                    <a:pt x="4135" y="60600"/>
                    <a:pt x="3965" y="61350"/>
                    <a:pt x="3810" y="62106"/>
                  </a:cubicBezTo>
                  <a:cubicBezTo>
                    <a:pt x="3519" y="63492"/>
                    <a:pt x="3242" y="64896"/>
                    <a:pt x="2981" y="66319"/>
                  </a:cubicBezTo>
                  <a:cubicBezTo>
                    <a:pt x="2846" y="67048"/>
                    <a:pt x="2711" y="67785"/>
                    <a:pt x="2592" y="68521"/>
                  </a:cubicBezTo>
                  <a:cubicBezTo>
                    <a:pt x="2464" y="69257"/>
                    <a:pt x="2344" y="70000"/>
                    <a:pt x="2224" y="70743"/>
                  </a:cubicBezTo>
                  <a:cubicBezTo>
                    <a:pt x="1756" y="73731"/>
                    <a:pt x="1353" y="76775"/>
                    <a:pt x="1035" y="79869"/>
                  </a:cubicBezTo>
                  <a:cubicBezTo>
                    <a:pt x="885" y="81297"/>
                    <a:pt x="752" y="82735"/>
                    <a:pt x="631" y="84187"/>
                  </a:cubicBezTo>
                  <a:cubicBezTo>
                    <a:pt x="553" y="85094"/>
                    <a:pt x="489" y="86006"/>
                    <a:pt x="432" y="86919"/>
                  </a:cubicBezTo>
                  <a:cubicBezTo>
                    <a:pt x="324" y="88427"/>
                    <a:pt x="241" y="89942"/>
                    <a:pt x="185" y="91465"/>
                  </a:cubicBezTo>
                  <a:cubicBezTo>
                    <a:pt x="170" y="91585"/>
                    <a:pt x="170" y="91696"/>
                    <a:pt x="164" y="91819"/>
                  </a:cubicBezTo>
                  <a:cubicBezTo>
                    <a:pt x="135" y="92582"/>
                    <a:pt x="113" y="93347"/>
                    <a:pt x="86" y="94119"/>
                  </a:cubicBezTo>
                  <a:cubicBezTo>
                    <a:pt x="34" y="95733"/>
                    <a:pt x="9" y="97361"/>
                    <a:pt x="9" y="99003"/>
                  </a:cubicBezTo>
                  <a:cubicBezTo>
                    <a:pt x="0" y="99273"/>
                    <a:pt x="0" y="99549"/>
                    <a:pt x="0" y="99817"/>
                  </a:cubicBezTo>
                  <a:lnTo>
                    <a:pt x="518" y="99817"/>
                  </a:lnTo>
                  <a:lnTo>
                    <a:pt x="518" y="99519"/>
                  </a:lnTo>
                  <a:cubicBezTo>
                    <a:pt x="516" y="99372"/>
                    <a:pt x="455" y="99232"/>
                    <a:pt x="347" y="99131"/>
                  </a:cubicBezTo>
                  <a:cubicBezTo>
                    <a:pt x="3327" y="96158"/>
                    <a:pt x="25117" y="93857"/>
                    <a:pt x="51557" y="93857"/>
                  </a:cubicBezTo>
                  <a:cubicBezTo>
                    <a:pt x="78026" y="93857"/>
                    <a:pt x="99824" y="96164"/>
                    <a:pt x="102776" y="99137"/>
                  </a:cubicBezTo>
                  <a:cubicBezTo>
                    <a:pt x="102667" y="99235"/>
                    <a:pt x="102606" y="99374"/>
                    <a:pt x="102606" y="99519"/>
                  </a:cubicBezTo>
                  <a:lnTo>
                    <a:pt x="102606" y="99816"/>
                  </a:lnTo>
                  <a:lnTo>
                    <a:pt x="103123" y="99816"/>
                  </a:lnTo>
                  <a:cubicBezTo>
                    <a:pt x="103123" y="99549"/>
                    <a:pt x="103123" y="99272"/>
                    <a:pt x="103112" y="99002"/>
                  </a:cubicBezTo>
                  <a:cubicBezTo>
                    <a:pt x="102900" y="46362"/>
                    <a:pt x="81634" y="3434"/>
                    <a:pt x="54818" y="192"/>
                  </a:cubicBezTo>
                  <a:cubicBezTo>
                    <a:pt x="53982" y="92"/>
                    <a:pt x="53140" y="36"/>
                    <a:pt x="52299" y="7"/>
                  </a:cubicBezTo>
                  <a:lnTo>
                    <a:pt x="52227" y="7"/>
                  </a:lnTo>
                  <a:cubicBezTo>
                    <a:pt x="52007" y="1"/>
                    <a:pt x="51781" y="1"/>
                    <a:pt x="51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6"/>
            <p:cNvSpPr/>
            <p:nvPr/>
          </p:nvSpPr>
          <p:spPr>
            <a:xfrm>
              <a:off x="1212675" y="2785325"/>
              <a:ext cx="26525" cy="41575"/>
            </a:xfrm>
            <a:custGeom>
              <a:avLst/>
              <a:gdLst/>
              <a:ahLst/>
              <a:cxnLst/>
              <a:rect l="l" t="t" r="r" b="b"/>
              <a:pathLst>
                <a:path w="1061" h="1663" extrusionOk="0">
                  <a:moveTo>
                    <a:pt x="524" y="0"/>
                  </a:moveTo>
                  <a:cubicBezTo>
                    <a:pt x="236" y="0"/>
                    <a:pt x="1" y="234"/>
                    <a:pt x="2" y="523"/>
                  </a:cubicBezTo>
                  <a:lnTo>
                    <a:pt x="2" y="1133"/>
                  </a:lnTo>
                  <a:cubicBezTo>
                    <a:pt x="1" y="1424"/>
                    <a:pt x="236" y="1662"/>
                    <a:pt x="529" y="1662"/>
                  </a:cubicBezTo>
                  <a:cubicBezTo>
                    <a:pt x="530" y="1662"/>
                    <a:pt x="531" y="1662"/>
                    <a:pt x="531" y="1662"/>
                  </a:cubicBezTo>
                  <a:cubicBezTo>
                    <a:pt x="535" y="1662"/>
                    <a:pt x="538" y="1662"/>
                    <a:pt x="541" y="1662"/>
                  </a:cubicBezTo>
                  <a:cubicBezTo>
                    <a:pt x="557" y="1662"/>
                    <a:pt x="573" y="1660"/>
                    <a:pt x="589" y="1655"/>
                  </a:cubicBezTo>
                  <a:cubicBezTo>
                    <a:pt x="850" y="1634"/>
                    <a:pt x="1061" y="1401"/>
                    <a:pt x="1061" y="1133"/>
                  </a:cubicBezTo>
                  <a:lnTo>
                    <a:pt x="1061" y="523"/>
                  </a:lnTo>
                  <a:cubicBezTo>
                    <a:pt x="1061" y="486"/>
                    <a:pt x="1053" y="451"/>
                    <a:pt x="1053" y="414"/>
                  </a:cubicBezTo>
                  <a:cubicBezTo>
                    <a:pt x="1009" y="219"/>
                    <a:pt x="851" y="59"/>
                    <a:pt x="647" y="8"/>
                  </a:cubicBezTo>
                  <a:cubicBezTo>
                    <a:pt x="610" y="8"/>
                    <a:pt x="567" y="0"/>
                    <a:pt x="531" y="0"/>
                  </a:cubicBezTo>
                  <a:cubicBezTo>
                    <a:pt x="529" y="0"/>
                    <a:pt x="527" y="0"/>
                    <a:pt x="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6"/>
            <p:cNvSpPr/>
            <p:nvPr/>
          </p:nvSpPr>
          <p:spPr>
            <a:xfrm>
              <a:off x="2417525" y="2877800"/>
              <a:ext cx="26700" cy="41750"/>
            </a:xfrm>
            <a:custGeom>
              <a:avLst/>
              <a:gdLst/>
              <a:ahLst/>
              <a:cxnLst/>
              <a:rect l="l" t="t" r="r" b="b"/>
              <a:pathLst>
                <a:path w="1068" h="1670" extrusionOk="0">
                  <a:moveTo>
                    <a:pt x="532" y="1"/>
                  </a:moveTo>
                  <a:cubicBezTo>
                    <a:pt x="449" y="1"/>
                    <a:pt x="368" y="21"/>
                    <a:pt x="293" y="59"/>
                  </a:cubicBezTo>
                  <a:lnTo>
                    <a:pt x="293" y="66"/>
                  </a:lnTo>
                  <a:cubicBezTo>
                    <a:pt x="115" y="150"/>
                    <a:pt x="2" y="331"/>
                    <a:pt x="3" y="530"/>
                  </a:cubicBezTo>
                  <a:lnTo>
                    <a:pt x="3" y="1140"/>
                  </a:lnTo>
                  <a:cubicBezTo>
                    <a:pt x="0" y="1337"/>
                    <a:pt x="115" y="1518"/>
                    <a:pt x="293" y="1604"/>
                  </a:cubicBezTo>
                  <a:lnTo>
                    <a:pt x="293" y="1611"/>
                  </a:lnTo>
                  <a:cubicBezTo>
                    <a:pt x="366" y="1649"/>
                    <a:pt x="449" y="1669"/>
                    <a:pt x="532" y="1669"/>
                  </a:cubicBezTo>
                  <a:cubicBezTo>
                    <a:pt x="536" y="1669"/>
                    <a:pt x="539" y="1669"/>
                    <a:pt x="542" y="1669"/>
                  </a:cubicBezTo>
                  <a:cubicBezTo>
                    <a:pt x="833" y="1669"/>
                    <a:pt x="1067" y="1430"/>
                    <a:pt x="1062" y="1140"/>
                  </a:cubicBezTo>
                  <a:lnTo>
                    <a:pt x="1062" y="530"/>
                  </a:lnTo>
                  <a:cubicBezTo>
                    <a:pt x="1060" y="379"/>
                    <a:pt x="998" y="235"/>
                    <a:pt x="888" y="130"/>
                  </a:cubicBezTo>
                  <a:cubicBezTo>
                    <a:pt x="791" y="47"/>
                    <a:pt x="667" y="1"/>
                    <a:pt x="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6"/>
            <p:cNvSpPr/>
            <p:nvPr/>
          </p:nvSpPr>
          <p:spPr>
            <a:xfrm>
              <a:off x="4995650" y="2877800"/>
              <a:ext cx="26525" cy="41750"/>
            </a:xfrm>
            <a:custGeom>
              <a:avLst/>
              <a:gdLst/>
              <a:ahLst/>
              <a:cxnLst/>
              <a:rect l="l" t="t" r="r" b="b"/>
              <a:pathLst>
                <a:path w="1061" h="1670" extrusionOk="0">
                  <a:moveTo>
                    <a:pt x="537" y="0"/>
                  </a:moveTo>
                  <a:cubicBezTo>
                    <a:pt x="535" y="0"/>
                    <a:pt x="532" y="0"/>
                    <a:pt x="530" y="1"/>
                  </a:cubicBezTo>
                  <a:lnTo>
                    <a:pt x="522" y="1"/>
                  </a:lnTo>
                  <a:cubicBezTo>
                    <a:pt x="393" y="2"/>
                    <a:pt x="269" y="51"/>
                    <a:pt x="173" y="138"/>
                  </a:cubicBezTo>
                  <a:cubicBezTo>
                    <a:pt x="63" y="239"/>
                    <a:pt x="1" y="380"/>
                    <a:pt x="1" y="530"/>
                  </a:cubicBezTo>
                  <a:lnTo>
                    <a:pt x="1" y="1140"/>
                  </a:lnTo>
                  <a:cubicBezTo>
                    <a:pt x="1" y="1288"/>
                    <a:pt x="63" y="1430"/>
                    <a:pt x="173" y="1530"/>
                  </a:cubicBezTo>
                  <a:cubicBezTo>
                    <a:pt x="269" y="1619"/>
                    <a:pt x="395" y="1669"/>
                    <a:pt x="525" y="1669"/>
                  </a:cubicBezTo>
                  <a:cubicBezTo>
                    <a:pt x="527" y="1669"/>
                    <a:pt x="528" y="1669"/>
                    <a:pt x="530" y="1669"/>
                  </a:cubicBezTo>
                  <a:cubicBezTo>
                    <a:pt x="532" y="1669"/>
                    <a:pt x="535" y="1669"/>
                    <a:pt x="537" y="1669"/>
                  </a:cubicBezTo>
                  <a:cubicBezTo>
                    <a:pt x="619" y="1669"/>
                    <a:pt x="699" y="1646"/>
                    <a:pt x="770" y="1604"/>
                  </a:cubicBezTo>
                  <a:cubicBezTo>
                    <a:pt x="948" y="1518"/>
                    <a:pt x="1061" y="1337"/>
                    <a:pt x="1058" y="1140"/>
                  </a:cubicBezTo>
                  <a:lnTo>
                    <a:pt x="1058" y="530"/>
                  </a:lnTo>
                  <a:cubicBezTo>
                    <a:pt x="1061" y="333"/>
                    <a:pt x="948" y="152"/>
                    <a:pt x="770" y="66"/>
                  </a:cubicBezTo>
                  <a:cubicBezTo>
                    <a:pt x="699" y="24"/>
                    <a:pt x="619"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6"/>
            <p:cNvSpPr/>
            <p:nvPr/>
          </p:nvSpPr>
          <p:spPr>
            <a:xfrm>
              <a:off x="6194375" y="2783100"/>
              <a:ext cx="26350" cy="41550"/>
            </a:xfrm>
            <a:custGeom>
              <a:avLst/>
              <a:gdLst/>
              <a:ahLst/>
              <a:cxnLst/>
              <a:rect l="l" t="t" r="r" b="b"/>
              <a:pathLst>
                <a:path w="1054" h="1662" extrusionOk="0">
                  <a:moveTo>
                    <a:pt x="530" y="1"/>
                  </a:moveTo>
                  <a:cubicBezTo>
                    <a:pt x="483" y="2"/>
                    <a:pt x="437" y="6"/>
                    <a:pt x="391" y="14"/>
                  </a:cubicBezTo>
                  <a:lnTo>
                    <a:pt x="391" y="23"/>
                  </a:lnTo>
                  <a:cubicBezTo>
                    <a:pt x="161" y="82"/>
                    <a:pt x="0" y="291"/>
                    <a:pt x="0" y="529"/>
                  </a:cubicBezTo>
                  <a:lnTo>
                    <a:pt x="0" y="1132"/>
                  </a:lnTo>
                  <a:cubicBezTo>
                    <a:pt x="0" y="1408"/>
                    <a:pt x="195" y="1626"/>
                    <a:pt x="464" y="1653"/>
                  </a:cubicBezTo>
                  <a:cubicBezTo>
                    <a:pt x="482" y="1659"/>
                    <a:pt x="500" y="1662"/>
                    <a:pt x="519" y="1662"/>
                  </a:cubicBezTo>
                  <a:cubicBezTo>
                    <a:pt x="522" y="1662"/>
                    <a:pt x="526" y="1661"/>
                    <a:pt x="530" y="1661"/>
                  </a:cubicBezTo>
                  <a:cubicBezTo>
                    <a:pt x="819" y="1661"/>
                    <a:pt x="1052" y="1430"/>
                    <a:pt x="1052" y="1133"/>
                  </a:cubicBezTo>
                  <a:lnTo>
                    <a:pt x="1052" y="530"/>
                  </a:lnTo>
                  <a:cubicBezTo>
                    <a:pt x="1054" y="239"/>
                    <a:pt x="819" y="4"/>
                    <a:pt x="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6"/>
            <p:cNvSpPr/>
            <p:nvPr/>
          </p:nvSpPr>
          <p:spPr>
            <a:xfrm>
              <a:off x="3627900" y="401500"/>
              <a:ext cx="173700" cy="24350"/>
            </a:xfrm>
            <a:custGeom>
              <a:avLst/>
              <a:gdLst/>
              <a:ahLst/>
              <a:cxnLst/>
              <a:rect l="l" t="t" r="r" b="b"/>
              <a:pathLst>
                <a:path w="6948" h="974" extrusionOk="0">
                  <a:moveTo>
                    <a:pt x="3474" y="1"/>
                  </a:moveTo>
                  <a:cubicBezTo>
                    <a:pt x="1556" y="1"/>
                    <a:pt x="1" y="218"/>
                    <a:pt x="1" y="488"/>
                  </a:cubicBezTo>
                  <a:cubicBezTo>
                    <a:pt x="1" y="756"/>
                    <a:pt x="1556" y="974"/>
                    <a:pt x="3474" y="974"/>
                  </a:cubicBezTo>
                  <a:cubicBezTo>
                    <a:pt x="5392" y="974"/>
                    <a:pt x="6947" y="756"/>
                    <a:pt x="6947" y="488"/>
                  </a:cubicBezTo>
                  <a:cubicBezTo>
                    <a:pt x="6947" y="220"/>
                    <a:pt x="5392" y="1"/>
                    <a:pt x="3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6"/>
            <p:cNvSpPr/>
            <p:nvPr/>
          </p:nvSpPr>
          <p:spPr>
            <a:xfrm>
              <a:off x="3687400" y="238125"/>
              <a:ext cx="54650" cy="179600"/>
            </a:xfrm>
            <a:custGeom>
              <a:avLst/>
              <a:gdLst/>
              <a:ahLst/>
              <a:cxnLst/>
              <a:rect l="l" t="t" r="r" b="b"/>
              <a:pathLst>
                <a:path w="2186" h="7184" extrusionOk="0">
                  <a:moveTo>
                    <a:pt x="1086" y="0"/>
                  </a:moveTo>
                  <a:cubicBezTo>
                    <a:pt x="646" y="0"/>
                    <a:pt x="289" y="357"/>
                    <a:pt x="289" y="796"/>
                  </a:cubicBezTo>
                  <a:lnTo>
                    <a:pt x="1" y="6492"/>
                  </a:lnTo>
                  <a:cubicBezTo>
                    <a:pt x="1" y="6932"/>
                    <a:pt x="646" y="7183"/>
                    <a:pt x="1086" y="7183"/>
                  </a:cubicBezTo>
                  <a:cubicBezTo>
                    <a:pt x="1525" y="7183"/>
                    <a:pt x="2185" y="6952"/>
                    <a:pt x="2185" y="6512"/>
                  </a:cubicBezTo>
                  <a:lnTo>
                    <a:pt x="1882" y="796"/>
                  </a:lnTo>
                  <a:cubicBezTo>
                    <a:pt x="1882" y="357"/>
                    <a:pt x="1525" y="0"/>
                    <a:pt x="1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6"/>
            <p:cNvSpPr/>
            <p:nvPr/>
          </p:nvSpPr>
          <p:spPr>
            <a:xfrm>
              <a:off x="3719850" y="3030450"/>
              <a:ext cx="636400" cy="1036125"/>
            </a:xfrm>
            <a:custGeom>
              <a:avLst/>
              <a:gdLst/>
              <a:ahLst/>
              <a:cxnLst/>
              <a:rect l="l" t="t" r="r" b="b"/>
              <a:pathLst>
                <a:path w="25456" h="41445" extrusionOk="0">
                  <a:moveTo>
                    <a:pt x="11864" y="0"/>
                  </a:moveTo>
                  <a:cubicBezTo>
                    <a:pt x="5312" y="0"/>
                    <a:pt x="0" y="5313"/>
                    <a:pt x="0" y="11865"/>
                  </a:cubicBezTo>
                  <a:lnTo>
                    <a:pt x="0" y="41444"/>
                  </a:lnTo>
                  <a:cubicBezTo>
                    <a:pt x="25455" y="26103"/>
                    <a:pt x="23731" y="11865"/>
                    <a:pt x="23731" y="11865"/>
                  </a:cubicBezTo>
                  <a:cubicBezTo>
                    <a:pt x="23731" y="5313"/>
                    <a:pt x="18417" y="0"/>
                    <a:pt x="1186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6"/>
            <p:cNvSpPr/>
            <p:nvPr/>
          </p:nvSpPr>
          <p:spPr>
            <a:xfrm>
              <a:off x="3024725" y="3226175"/>
              <a:ext cx="1395925" cy="622100"/>
            </a:xfrm>
            <a:custGeom>
              <a:avLst/>
              <a:gdLst/>
              <a:ahLst/>
              <a:cxnLst/>
              <a:rect l="l" t="t" r="r" b="b"/>
              <a:pathLst>
                <a:path w="55837" h="24884" extrusionOk="0">
                  <a:moveTo>
                    <a:pt x="35823" y="1"/>
                  </a:moveTo>
                  <a:lnTo>
                    <a:pt x="27712" y="21053"/>
                  </a:lnTo>
                  <a:lnTo>
                    <a:pt x="18664" y="6994"/>
                  </a:lnTo>
                  <a:lnTo>
                    <a:pt x="13146" y="12513"/>
                  </a:lnTo>
                  <a:lnTo>
                    <a:pt x="1" y="12513"/>
                  </a:lnTo>
                  <a:lnTo>
                    <a:pt x="1" y="14255"/>
                  </a:lnTo>
                  <a:lnTo>
                    <a:pt x="13867" y="14255"/>
                  </a:lnTo>
                  <a:lnTo>
                    <a:pt x="18368" y="9754"/>
                  </a:lnTo>
                  <a:lnTo>
                    <a:pt x="28104" y="24883"/>
                  </a:lnTo>
                  <a:lnTo>
                    <a:pt x="35771" y="4985"/>
                  </a:lnTo>
                  <a:lnTo>
                    <a:pt x="39251" y="14618"/>
                  </a:lnTo>
                  <a:lnTo>
                    <a:pt x="55836" y="14618"/>
                  </a:lnTo>
                  <a:lnTo>
                    <a:pt x="55836" y="12876"/>
                  </a:lnTo>
                  <a:lnTo>
                    <a:pt x="40475" y="12876"/>
                  </a:lnTo>
                  <a:lnTo>
                    <a:pt x="358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lide 1">
            <a:hlinkClick r:id="" action="ppaction://media"/>
            <a:extLst>
              <a:ext uri="{FF2B5EF4-FFF2-40B4-BE49-F238E27FC236}">
                <a16:creationId xmlns:a16="http://schemas.microsoft.com/office/drawing/2014/main" id="{6CB56566-3567-87CD-CD04-B1B7D3CEC85E}"/>
              </a:ext>
            </a:extLst>
          </p:cNvPr>
          <p:cNvPicPr>
            <a:picLocks noChangeAspect="1"/>
          </p:cNvPicPr>
          <p:nvPr>
            <a:audioFile r:link="rId1"/>
            <p:extLst>
              <p:ext uri="{DAA4B4D4-6D71-4841-9C94-3DE7FCFB9230}">
                <p14:media xmlns:p14="http://schemas.microsoft.com/office/powerpoint/2010/main" r:embed="rId2">
                  <p14:trim st="2631"/>
                </p14:media>
              </p:ext>
            </p:extLst>
          </p:nvPr>
        </p:nvPicPr>
        <p:blipFill>
          <a:blip r:embed="rId5"/>
          <a:stretch>
            <a:fillRect/>
          </a:stretch>
        </p:blipFill>
        <p:spPr>
          <a:xfrm>
            <a:off x="8462461" y="4492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15"/>
    </mc:Choice>
    <mc:Fallback xmlns="">
      <p:transition spd="slow" advTm="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5"/>
          <p:cNvSpPr txBox="1">
            <a:spLocks noGrp="1"/>
          </p:cNvSpPr>
          <p:nvPr>
            <p:ph type="title"/>
          </p:nvPr>
        </p:nvSpPr>
        <p:spPr>
          <a:xfrm>
            <a:off x="683375" y="205225"/>
            <a:ext cx="7327800" cy="66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Social Security In Charge</a:t>
            </a:r>
            <a:endParaRPr/>
          </a:p>
        </p:txBody>
      </p:sp>
      <p:pic>
        <p:nvPicPr>
          <p:cNvPr id="365" name="Google Shape;365;p45"/>
          <p:cNvPicPr preferRelativeResize="0"/>
          <p:nvPr/>
        </p:nvPicPr>
        <p:blipFill>
          <a:blip r:embed="rId5">
            <a:alphaModFix/>
          </a:blip>
          <a:stretch>
            <a:fillRect/>
          </a:stretch>
        </p:blipFill>
        <p:spPr>
          <a:xfrm>
            <a:off x="2331525" y="949099"/>
            <a:ext cx="3338031" cy="1162750"/>
          </a:xfrm>
          <a:prstGeom prst="rect">
            <a:avLst/>
          </a:prstGeom>
          <a:noFill/>
          <a:ln>
            <a:noFill/>
          </a:ln>
        </p:spPr>
      </p:pic>
      <p:pic>
        <p:nvPicPr>
          <p:cNvPr id="366" name="Google Shape;366;p45"/>
          <p:cNvPicPr preferRelativeResize="0"/>
          <p:nvPr/>
        </p:nvPicPr>
        <p:blipFill>
          <a:blip r:embed="rId6">
            <a:alphaModFix/>
          </a:blip>
          <a:stretch>
            <a:fillRect/>
          </a:stretch>
        </p:blipFill>
        <p:spPr>
          <a:xfrm>
            <a:off x="1126304" y="867325"/>
            <a:ext cx="1077350" cy="1077350"/>
          </a:xfrm>
          <a:prstGeom prst="rect">
            <a:avLst/>
          </a:prstGeom>
          <a:noFill/>
          <a:ln>
            <a:noFill/>
          </a:ln>
        </p:spPr>
      </p:pic>
      <p:pic>
        <p:nvPicPr>
          <p:cNvPr id="367" name="Google Shape;367;p45"/>
          <p:cNvPicPr preferRelativeResize="0"/>
          <p:nvPr/>
        </p:nvPicPr>
        <p:blipFill>
          <a:blip r:embed="rId7">
            <a:alphaModFix/>
          </a:blip>
          <a:stretch>
            <a:fillRect/>
          </a:stretch>
        </p:blipFill>
        <p:spPr>
          <a:xfrm>
            <a:off x="7254225" y="1204885"/>
            <a:ext cx="1777525" cy="1791524"/>
          </a:xfrm>
          <a:prstGeom prst="rect">
            <a:avLst/>
          </a:prstGeom>
          <a:noFill/>
          <a:ln>
            <a:noFill/>
          </a:ln>
        </p:spPr>
      </p:pic>
      <p:sp>
        <p:nvSpPr>
          <p:cNvPr id="368" name="Google Shape;368;p45"/>
          <p:cNvSpPr txBox="1">
            <a:spLocks noGrp="1"/>
          </p:cNvSpPr>
          <p:nvPr>
            <p:ph type="subTitle" idx="4294967295"/>
          </p:nvPr>
        </p:nvSpPr>
        <p:spPr>
          <a:xfrm>
            <a:off x="411125" y="2348225"/>
            <a:ext cx="61134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1C6274"/>
                </a:solidFill>
              </a:rPr>
              <a:t>Social Security</a:t>
            </a:r>
            <a:r>
              <a:rPr lang="en">
                <a:solidFill>
                  <a:srgbClr val="1C6274"/>
                </a:solidFill>
              </a:rPr>
              <a:t> processes application for Medicare*</a:t>
            </a:r>
            <a:endParaRPr>
              <a:solidFill>
                <a:srgbClr val="1C6274"/>
              </a:solidFill>
            </a:endParaRPr>
          </a:p>
          <a:p>
            <a:pPr marL="0" lvl="0" indent="0" algn="ctr" rtl="0">
              <a:spcBef>
                <a:spcPts val="1600"/>
              </a:spcBef>
              <a:spcAft>
                <a:spcPts val="1600"/>
              </a:spcAft>
              <a:buNone/>
            </a:pPr>
            <a:r>
              <a:rPr lang="en">
                <a:solidFill>
                  <a:srgbClr val="1C6274"/>
                </a:solidFill>
              </a:rPr>
              <a:t> Has information about Medicare program. </a:t>
            </a:r>
            <a:endParaRPr sz="1800">
              <a:solidFill>
                <a:srgbClr val="1C6274"/>
              </a:solidFill>
            </a:endParaRPr>
          </a:p>
        </p:txBody>
      </p:sp>
      <p:sp>
        <p:nvSpPr>
          <p:cNvPr id="369" name="Google Shape;369;p45"/>
          <p:cNvSpPr txBox="1">
            <a:spLocks noGrp="1"/>
          </p:cNvSpPr>
          <p:nvPr>
            <p:ph type="subTitle" idx="4294967295"/>
          </p:nvPr>
        </p:nvSpPr>
        <p:spPr>
          <a:xfrm>
            <a:off x="542500" y="3495475"/>
            <a:ext cx="61134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rgbClr val="1C6274"/>
                </a:solidFill>
              </a:rPr>
              <a:t>Notify Social Security if:</a:t>
            </a:r>
          </a:p>
          <a:p>
            <a:pPr marL="457200" lvl="0" indent="-342900" algn="l" rtl="0">
              <a:spcBef>
                <a:spcPts val="1600"/>
              </a:spcBef>
              <a:spcAft>
                <a:spcPts val="0"/>
              </a:spcAft>
              <a:buClr>
                <a:srgbClr val="1C6274"/>
              </a:buClr>
              <a:buSzPts val="1800"/>
              <a:buAutoNum type="arabicPeriod"/>
            </a:pPr>
            <a:r>
              <a:rPr lang="en-US">
                <a:solidFill>
                  <a:srgbClr val="1C6274"/>
                </a:solidFill>
              </a:rPr>
              <a:t>Address change</a:t>
            </a:r>
          </a:p>
          <a:p>
            <a:pPr marL="457200" lvl="0" indent="-342900" algn="l" rtl="0">
              <a:spcBef>
                <a:spcPts val="0"/>
              </a:spcBef>
              <a:spcAft>
                <a:spcPts val="0"/>
              </a:spcAft>
              <a:buClr>
                <a:srgbClr val="1C6274"/>
              </a:buClr>
              <a:buSzPts val="1800"/>
              <a:buAutoNum type="arabicPeriod"/>
            </a:pPr>
            <a:r>
              <a:rPr lang="en-US">
                <a:solidFill>
                  <a:srgbClr val="1C6274"/>
                </a:solidFill>
              </a:rPr>
              <a:t>Name change</a:t>
            </a:r>
          </a:p>
          <a:p>
            <a:pPr marL="457200" lvl="0" indent="-342900" algn="l" rtl="0">
              <a:spcBef>
                <a:spcPts val="0"/>
              </a:spcBef>
              <a:spcAft>
                <a:spcPts val="0"/>
              </a:spcAft>
              <a:buClr>
                <a:srgbClr val="1C6274"/>
              </a:buClr>
              <a:buSzPts val="1800"/>
              <a:buAutoNum type="arabicPeriod"/>
            </a:pPr>
            <a:r>
              <a:rPr lang="en-US">
                <a:solidFill>
                  <a:srgbClr val="1C6274"/>
                </a:solidFill>
              </a:rPr>
              <a:t>Death</a:t>
            </a:r>
            <a:endParaRPr lang="en-US" sz="1800">
              <a:solidFill>
                <a:srgbClr val="1C6274"/>
              </a:solidFill>
            </a:endParaRPr>
          </a:p>
        </p:txBody>
      </p:sp>
      <p:pic>
        <p:nvPicPr>
          <p:cNvPr id="370" name="Google Shape;370;p45"/>
          <p:cNvPicPr preferRelativeResize="0"/>
          <p:nvPr/>
        </p:nvPicPr>
        <p:blipFill>
          <a:blip r:embed="rId6">
            <a:alphaModFix/>
          </a:blip>
          <a:stretch>
            <a:fillRect/>
          </a:stretch>
        </p:blipFill>
        <p:spPr>
          <a:xfrm flipH="1">
            <a:off x="5795579" y="867325"/>
            <a:ext cx="1077350" cy="1077350"/>
          </a:xfrm>
          <a:prstGeom prst="rect">
            <a:avLst/>
          </a:prstGeom>
          <a:noFill/>
          <a:ln>
            <a:noFill/>
          </a:ln>
        </p:spPr>
      </p:pic>
      <p:pic>
        <p:nvPicPr>
          <p:cNvPr id="371" name="Google Shape;371;p45"/>
          <p:cNvPicPr preferRelativeResize="0"/>
          <p:nvPr/>
        </p:nvPicPr>
        <p:blipFill>
          <a:blip r:embed="rId8">
            <a:alphaModFix/>
          </a:blip>
          <a:stretch>
            <a:fillRect/>
          </a:stretch>
        </p:blipFill>
        <p:spPr>
          <a:xfrm>
            <a:off x="8135475" y="111287"/>
            <a:ext cx="1008525" cy="1008525"/>
          </a:xfrm>
          <a:prstGeom prst="rect">
            <a:avLst/>
          </a:prstGeom>
          <a:noFill/>
          <a:ln>
            <a:noFill/>
          </a:ln>
        </p:spPr>
      </p:pic>
      <p:pic>
        <p:nvPicPr>
          <p:cNvPr id="372" name="Google Shape;372;p45"/>
          <p:cNvPicPr preferRelativeResize="0"/>
          <p:nvPr/>
        </p:nvPicPr>
        <p:blipFill rotWithShape="1">
          <a:blip r:embed="rId9">
            <a:alphaModFix/>
          </a:blip>
          <a:srcRect l="22397" t="16909" r="21356" b="16909"/>
          <a:stretch/>
        </p:blipFill>
        <p:spPr>
          <a:xfrm>
            <a:off x="5483744" y="3495475"/>
            <a:ext cx="2186982" cy="1286651"/>
          </a:xfrm>
          <a:prstGeom prst="rect">
            <a:avLst/>
          </a:prstGeom>
          <a:noFill/>
          <a:ln>
            <a:noFill/>
          </a:ln>
        </p:spPr>
      </p:pic>
      <p:pic>
        <p:nvPicPr>
          <p:cNvPr id="3" name="slide 10">
            <a:hlinkClick r:id="" action="ppaction://media"/>
            <a:extLst>
              <a:ext uri="{FF2B5EF4-FFF2-40B4-BE49-F238E27FC236}">
                <a16:creationId xmlns:a16="http://schemas.microsoft.com/office/drawing/2014/main" id="{3C9CF3A3-ABA5-1C30-F087-072C290EF3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2625" y="4190480"/>
            <a:ext cx="730250" cy="730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6"/>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When to apply for Medicare? </a:t>
            </a:r>
            <a:endParaRPr/>
          </a:p>
        </p:txBody>
      </p:sp>
      <p:sp>
        <p:nvSpPr>
          <p:cNvPr id="378" name="Google Shape;378;p46"/>
          <p:cNvSpPr txBox="1">
            <a:spLocks noGrp="1"/>
          </p:cNvSpPr>
          <p:nvPr>
            <p:ph type="subTitle" idx="4294967295"/>
          </p:nvPr>
        </p:nvSpPr>
        <p:spPr>
          <a:xfrm>
            <a:off x="2398950" y="1335825"/>
            <a:ext cx="5545200" cy="12063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1C6274"/>
                </a:solidFill>
              </a:rPr>
              <a:t>Even though the full retirement age for Social Security is no longer 65, you should sign up for Medicare </a:t>
            </a:r>
            <a:r>
              <a:rPr lang="en" b="1" u="sng">
                <a:solidFill>
                  <a:srgbClr val="1C6274"/>
                </a:solidFill>
              </a:rPr>
              <a:t>3 months</a:t>
            </a:r>
            <a:r>
              <a:rPr lang="en">
                <a:solidFill>
                  <a:srgbClr val="1C6274"/>
                </a:solidFill>
              </a:rPr>
              <a:t> before your 65th birthday. </a:t>
            </a:r>
            <a:endParaRPr sz="1800">
              <a:solidFill>
                <a:srgbClr val="1C6274"/>
              </a:solidFill>
            </a:endParaRPr>
          </a:p>
        </p:txBody>
      </p:sp>
      <p:pic>
        <p:nvPicPr>
          <p:cNvPr id="379" name="Google Shape;379;p46"/>
          <p:cNvPicPr preferRelativeResize="0"/>
          <p:nvPr/>
        </p:nvPicPr>
        <p:blipFill>
          <a:blip r:embed="rId5">
            <a:alphaModFix/>
          </a:blip>
          <a:stretch>
            <a:fillRect/>
          </a:stretch>
        </p:blipFill>
        <p:spPr>
          <a:xfrm>
            <a:off x="452675" y="1030000"/>
            <a:ext cx="1817949" cy="1817949"/>
          </a:xfrm>
          <a:prstGeom prst="rect">
            <a:avLst/>
          </a:prstGeom>
          <a:noFill/>
          <a:ln>
            <a:noFill/>
          </a:ln>
        </p:spPr>
      </p:pic>
      <p:sp>
        <p:nvSpPr>
          <p:cNvPr id="380" name="Google Shape;380;p46"/>
          <p:cNvSpPr txBox="1">
            <a:spLocks noGrp="1"/>
          </p:cNvSpPr>
          <p:nvPr>
            <p:ph type="subTitle" idx="4294967295"/>
          </p:nvPr>
        </p:nvSpPr>
        <p:spPr>
          <a:xfrm>
            <a:off x="4867200" y="3250300"/>
            <a:ext cx="46611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1C6274"/>
                </a:solidFill>
              </a:rPr>
              <a:t>Apply at </a:t>
            </a:r>
            <a:r>
              <a:rPr lang="en" u="sng">
                <a:solidFill>
                  <a:schemeClr val="hlink"/>
                </a:solidFill>
                <a:hlinkClick r:id="rId6"/>
              </a:rPr>
              <a:t>www.ssa.gov</a:t>
            </a:r>
            <a:r>
              <a:rPr lang="en">
                <a:solidFill>
                  <a:srgbClr val="1C6274"/>
                </a:solidFill>
              </a:rPr>
              <a:t> </a:t>
            </a:r>
            <a:endParaRPr sz="1800">
              <a:solidFill>
                <a:srgbClr val="1C6274"/>
              </a:solidFill>
            </a:endParaRPr>
          </a:p>
        </p:txBody>
      </p:sp>
      <p:sp>
        <p:nvSpPr>
          <p:cNvPr id="381" name="Google Shape;381;p46"/>
          <p:cNvSpPr txBox="1">
            <a:spLocks noGrp="1"/>
          </p:cNvSpPr>
          <p:nvPr>
            <p:ph type="subTitle" idx="4294967295"/>
          </p:nvPr>
        </p:nvSpPr>
        <p:spPr>
          <a:xfrm>
            <a:off x="2270613" y="3250300"/>
            <a:ext cx="3084000" cy="1206300"/>
          </a:xfrm>
          <a:prstGeom prst="rect">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 b="1">
                <a:solidFill>
                  <a:schemeClr val="lt1"/>
                </a:solidFill>
              </a:rPr>
              <a:t>Enroll on time to avoid late enrollment penalties!</a:t>
            </a:r>
            <a:endParaRPr sz="1800" b="1">
              <a:solidFill>
                <a:schemeClr val="lt1"/>
              </a:solidFill>
            </a:endParaRPr>
          </a:p>
        </p:txBody>
      </p:sp>
      <p:pic>
        <p:nvPicPr>
          <p:cNvPr id="382" name="Google Shape;382;p46"/>
          <p:cNvPicPr preferRelativeResize="0"/>
          <p:nvPr/>
        </p:nvPicPr>
        <p:blipFill>
          <a:blip r:embed="rId7">
            <a:alphaModFix/>
          </a:blip>
          <a:stretch>
            <a:fillRect/>
          </a:stretch>
        </p:blipFill>
        <p:spPr>
          <a:xfrm>
            <a:off x="824100" y="3560400"/>
            <a:ext cx="1289650" cy="1289650"/>
          </a:xfrm>
          <a:prstGeom prst="rect">
            <a:avLst/>
          </a:prstGeom>
          <a:noFill/>
          <a:ln>
            <a:noFill/>
          </a:ln>
        </p:spPr>
      </p:pic>
      <p:pic>
        <p:nvPicPr>
          <p:cNvPr id="383" name="Google Shape;383;p46"/>
          <p:cNvPicPr preferRelativeResize="0"/>
          <p:nvPr/>
        </p:nvPicPr>
        <p:blipFill>
          <a:blip r:embed="rId8">
            <a:alphaModFix/>
          </a:blip>
          <a:stretch>
            <a:fillRect/>
          </a:stretch>
        </p:blipFill>
        <p:spPr>
          <a:xfrm rot="-6329786" flipH="1">
            <a:off x="6520076" y="2220575"/>
            <a:ext cx="923174" cy="923174"/>
          </a:xfrm>
          <a:prstGeom prst="rect">
            <a:avLst/>
          </a:prstGeom>
          <a:noFill/>
          <a:ln>
            <a:noFill/>
          </a:ln>
        </p:spPr>
      </p:pic>
      <p:pic>
        <p:nvPicPr>
          <p:cNvPr id="384" name="Google Shape;384;p46"/>
          <p:cNvPicPr preferRelativeResize="0"/>
          <p:nvPr/>
        </p:nvPicPr>
        <p:blipFill>
          <a:blip r:embed="rId9">
            <a:alphaModFix/>
          </a:blip>
          <a:stretch>
            <a:fillRect/>
          </a:stretch>
        </p:blipFill>
        <p:spPr>
          <a:xfrm>
            <a:off x="8135475" y="111287"/>
            <a:ext cx="1008525" cy="1008525"/>
          </a:xfrm>
          <a:prstGeom prst="rect">
            <a:avLst/>
          </a:prstGeom>
          <a:noFill/>
          <a:ln>
            <a:noFill/>
          </a:ln>
        </p:spPr>
      </p:pic>
      <p:pic>
        <p:nvPicPr>
          <p:cNvPr id="2" name="slide 11">
            <a:hlinkClick r:id="" action="ppaction://media"/>
            <a:extLst>
              <a:ext uri="{FF2B5EF4-FFF2-40B4-BE49-F238E27FC236}">
                <a16:creationId xmlns:a16="http://schemas.microsoft.com/office/drawing/2014/main" id="{3FDFD785-2351-6343-63C4-98989CE0A3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28971" y="4346710"/>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DD6"/>
        </a:solidFill>
        <a:effectLst/>
      </p:bgPr>
    </p:bg>
    <p:spTree>
      <p:nvGrpSpPr>
        <p:cNvPr id="1" name="Shape 388"/>
        <p:cNvGrpSpPr/>
        <p:nvPr/>
      </p:nvGrpSpPr>
      <p:grpSpPr>
        <a:xfrm>
          <a:off x="0" y="0"/>
          <a:ext cx="0" cy="0"/>
          <a:chOff x="0" y="0"/>
          <a:chExt cx="0" cy="0"/>
        </a:xfrm>
      </p:grpSpPr>
      <p:sp>
        <p:nvSpPr>
          <p:cNvPr id="389" name="Google Shape;389;p47"/>
          <p:cNvSpPr txBox="1">
            <a:spLocks noGrp="1"/>
          </p:cNvSpPr>
          <p:nvPr>
            <p:ph type="title"/>
          </p:nvPr>
        </p:nvSpPr>
        <p:spPr>
          <a:xfrm>
            <a:off x="1951650" y="636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LATE ENROLLMENT penalties</a:t>
            </a:r>
            <a:endParaRPr/>
          </a:p>
        </p:txBody>
      </p:sp>
      <p:sp>
        <p:nvSpPr>
          <p:cNvPr id="390" name="Google Shape;390;p47"/>
          <p:cNvSpPr txBox="1"/>
          <p:nvPr/>
        </p:nvSpPr>
        <p:spPr>
          <a:xfrm>
            <a:off x="573600" y="773463"/>
            <a:ext cx="7682400" cy="7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Oxygen"/>
                <a:ea typeface="Oxygen"/>
                <a:cs typeface="Oxygen"/>
                <a:sym typeface="Oxygen"/>
              </a:rPr>
              <a:t>You need to sign up for Medicare coverage during your </a:t>
            </a:r>
            <a:r>
              <a:rPr lang="en" sz="1800" u="sng">
                <a:latin typeface="Oxygen"/>
                <a:ea typeface="Oxygen"/>
                <a:cs typeface="Oxygen"/>
                <a:sym typeface="Oxygen"/>
              </a:rPr>
              <a:t>Initial Enrollment Period</a:t>
            </a:r>
            <a:r>
              <a:rPr lang="en" sz="1800">
                <a:latin typeface="Oxygen"/>
                <a:ea typeface="Oxygen"/>
                <a:cs typeface="Oxygen"/>
                <a:sym typeface="Oxygen"/>
              </a:rPr>
              <a:t> (unless you have other coverage that’s similar in value to Medicare, like from an employer). </a:t>
            </a:r>
            <a:endParaRPr sz="1800">
              <a:latin typeface="Oxygen"/>
              <a:ea typeface="Oxygen"/>
              <a:cs typeface="Oxygen"/>
              <a:sym typeface="Oxygen"/>
            </a:endParaRPr>
          </a:p>
          <a:p>
            <a:pPr marL="0" lvl="0" indent="0" algn="ctr" rtl="0">
              <a:spcBef>
                <a:spcPts val="0"/>
              </a:spcBef>
              <a:spcAft>
                <a:spcPts val="0"/>
              </a:spcAft>
              <a:buNone/>
            </a:pPr>
            <a:endParaRPr sz="1800">
              <a:latin typeface="Oxygen"/>
              <a:ea typeface="Oxygen"/>
              <a:cs typeface="Oxygen"/>
              <a:sym typeface="Oxygen"/>
            </a:endParaRPr>
          </a:p>
          <a:p>
            <a:pPr marL="0" lvl="0" indent="0" algn="ctr" rtl="0">
              <a:spcBef>
                <a:spcPts val="0"/>
              </a:spcBef>
              <a:spcAft>
                <a:spcPts val="0"/>
              </a:spcAft>
              <a:buNone/>
            </a:pPr>
            <a:endParaRPr sz="1800">
              <a:latin typeface="Oxygen"/>
              <a:ea typeface="Oxygen"/>
              <a:cs typeface="Oxygen"/>
              <a:sym typeface="Oxygen"/>
            </a:endParaRPr>
          </a:p>
        </p:txBody>
      </p:sp>
      <p:pic>
        <p:nvPicPr>
          <p:cNvPr id="391" name="Google Shape;391;p47"/>
          <p:cNvPicPr preferRelativeResize="0"/>
          <p:nvPr/>
        </p:nvPicPr>
        <p:blipFill>
          <a:blip r:embed="rId5">
            <a:alphaModFix/>
          </a:blip>
          <a:stretch>
            <a:fillRect/>
          </a:stretch>
        </p:blipFill>
        <p:spPr>
          <a:xfrm>
            <a:off x="211551" y="108175"/>
            <a:ext cx="886650" cy="886625"/>
          </a:xfrm>
          <a:prstGeom prst="rect">
            <a:avLst/>
          </a:prstGeom>
          <a:noFill/>
          <a:ln>
            <a:noFill/>
          </a:ln>
        </p:spPr>
      </p:pic>
      <p:pic>
        <p:nvPicPr>
          <p:cNvPr id="392" name="Google Shape;392;p47"/>
          <p:cNvPicPr preferRelativeResize="0"/>
          <p:nvPr/>
        </p:nvPicPr>
        <p:blipFill>
          <a:blip r:embed="rId6">
            <a:alphaModFix/>
          </a:blip>
          <a:stretch>
            <a:fillRect/>
          </a:stretch>
        </p:blipFill>
        <p:spPr>
          <a:xfrm>
            <a:off x="8121050" y="141075"/>
            <a:ext cx="853725" cy="853725"/>
          </a:xfrm>
          <a:prstGeom prst="rect">
            <a:avLst/>
          </a:prstGeom>
          <a:noFill/>
          <a:ln>
            <a:noFill/>
          </a:ln>
        </p:spPr>
      </p:pic>
      <p:sp>
        <p:nvSpPr>
          <p:cNvPr id="393" name="Google Shape;393;p47"/>
          <p:cNvSpPr txBox="1"/>
          <p:nvPr/>
        </p:nvSpPr>
        <p:spPr>
          <a:xfrm>
            <a:off x="324625" y="2354650"/>
            <a:ext cx="2933700" cy="14292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a:solidFill>
                  <a:schemeClr val="dk1"/>
                </a:solidFill>
                <a:latin typeface="Oxygen"/>
                <a:ea typeface="Oxygen"/>
                <a:cs typeface="Oxygen"/>
                <a:sym typeface="Oxygen"/>
              </a:rPr>
              <a:t>May pay extra amount, called a </a:t>
            </a:r>
            <a:r>
              <a:rPr lang="en" sz="2000" b="1">
                <a:solidFill>
                  <a:schemeClr val="dk1"/>
                </a:solidFill>
                <a:latin typeface="Oxygen"/>
                <a:ea typeface="Oxygen"/>
                <a:cs typeface="Oxygen"/>
                <a:sym typeface="Oxygen"/>
              </a:rPr>
              <a:t>late enrollment penalty</a:t>
            </a:r>
            <a:r>
              <a:rPr lang="en" sz="2000">
                <a:solidFill>
                  <a:schemeClr val="dk1"/>
                </a:solidFill>
                <a:latin typeface="Oxygen"/>
                <a:ea typeface="Oxygen"/>
                <a:cs typeface="Oxygen"/>
                <a:sym typeface="Oxygen"/>
              </a:rPr>
              <a:t>! </a:t>
            </a:r>
            <a:endParaRPr sz="2000">
              <a:latin typeface="Oxygen"/>
              <a:ea typeface="Oxygen"/>
              <a:cs typeface="Oxygen"/>
              <a:sym typeface="Oxygen"/>
            </a:endParaRPr>
          </a:p>
        </p:txBody>
      </p:sp>
      <p:sp>
        <p:nvSpPr>
          <p:cNvPr id="394" name="Google Shape;394;p47"/>
          <p:cNvSpPr txBox="1"/>
          <p:nvPr/>
        </p:nvSpPr>
        <p:spPr>
          <a:xfrm>
            <a:off x="3586275" y="1922875"/>
            <a:ext cx="4739100" cy="3092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u="sng">
                <a:latin typeface="Oxygen"/>
                <a:ea typeface="Oxygen"/>
                <a:cs typeface="Oxygen"/>
                <a:sym typeface="Oxygen"/>
              </a:rPr>
              <a:t>Late Enrollment Penalties: </a:t>
            </a:r>
            <a:endParaRPr sz="1900" b="1" u="sng">
              <a:latin typeface="Oxygen"/>
              <a:ea typeface="Oxygen"/>
              <a:cs typeface="Oxygen"/>
              <a:sym typeface="Oxygen"/>
            </a:endParaRPr>
          </a:p>
          <a:p>
            <a:pPr marL="457200" lvl="0" indent="-349250" algn="l" rtl="0">
              <a:spcBef>
                <a:spcPts val="0"/>
              </a:spcBef>
              <a:spcAft>
                <a:spcPts val="0"/>
              </a:spcAft>
              <a:buSzPts val="1900"/>
              <a:buFont typeface="Oxygen"/>
              <a:buChar char="●"/>
            </a:pPr>
            <a:r>
              <a:rPr lang="en" sz="1900">
                <a:latin typeface="Oxygen"/>
                <a:ea typeface="Oxygen"/>
                <a:cs typeface="Oxygen"/>
                <a:sym typeface="Oxygen"/>
              </a:rPr>
              <a:t>Added to monthly premium</a:t>
            </a:r>
            <a:endParaRPr sz="1900">
              <a:latin typeface="Oxygen"/>
              <a:ea typeface="Oxygen"/>
              <a:cs typeface="Oxygen"/>
              <a:sym typeface="Oxygen"/>
            </a:endParaRPr>
          </a:p>
          <a:p>
            <a:pPr marL="457200" lvl="0" indent="-349250" algn="l" rtl="0">
              <a:spcBef>
                <a:spcPts val="0"/>
              </a:spcBef>
              <a:spcAft>
                <a:spcPts val="0"/>
              </a:spcAft>
              <a:buSzPts val="1900"/>
              <a:buFont typeface="Oxygen"/>
              <a:buChar char="●"/>
            </a:pPr>
            <a:r>
              <a:rPr lang="en" sz="1900">
                <a:latin typeface="Oxygen"/>
                <a:ea typeface="Oxygen"/>
                <a:cs typeface="Oxygen"/>
                <a:sym typeface="Oxygen"/>
              </a:rPr>
              <a:t>NOT 1 time late fee</a:t>
            </a:r>
            <a:endParaRPr sz="1900">
              <a:latin typeface="Oxygen"/>
              <a:ea typeface="Oxygen"/>
              <a:cs typeface="Oxygen"/>
              <a:sym typeface="Oxygen"/>
            </a:endParaRPr>
          </a:p>
          <a:p>
            <a:pPr marL="457200" lvl="0" indent="-349250" algn="l" rtl="0">
              <a:spcBef>
                <a:spcPts val="0"/>
              </a:spcBef>
              <a:spcAft>
                <a:spcPts val="0"/>
              </a:spcAft>
              <a:buSzPts val="1900"/>
              <a:buFont typeface="Oxygen"/>
              <a:buChar char="●"/>
            </a:pPr>
            <a:r>
              <a:rPr lang="en" sz="1900">
                <a:latin typeface="Oxygen"/>
                <a:ea typeface="Oxygen"/>
                <a:cs typeface="Oxygen"/>
                <a:sym typeface="Oxygen"/>
              </a:rPr>
              <a:t>Charged for as long as you have that type of coverage (most people lifetime penalty). *The Part A penalty is different. </a:t>
            </a:r>
            <a:endParaRPr sz="1900">
              <a:latin typeface="Oxygen"/>
              <a:ea typeface="Oxygen"/>
              <a:cs typeface="Oxygen"/>
              <a:sym typeface="Oxygen"/>
            </a:endParaRPr>
          </a:p>
          <a:p>
            <a:pPr marL="457200" lvl="0" indent="-311150" algn="l" rtl="0">
              <a:spcBef>
                <a:spcPts val="0"/>
              </a:spcBef>
              <a:spcAft>
                <a:spcPts val="0"/>
              </a:spcAft>
              <a:buSzPts val="1300"/>
              <a:buFont typeface="Oxygen"/>
              <a:buChar char="●"/>
            </a:pPr>
            <a:r>
              <a:rPr lang="en" sz="1900">
                <a:latin typeface="Oxygen"/>
                <a:ea typeface="Oxygen"/>
                <a:cs typeface="Oxygen"/>
                <a:sym typeface="Oxygen"/>
              </a:rPr>
              <a:t>Increases the longer you wait to sign up- based on how long you go without coverage similar to Medicare</a:t>
            </a:r>
            <a:r>
              <a:rPr lang="en" sz="2100">
                <a:latin typeface="Oxygen"/>
                <a:ea typeface="Oxygen"/>
                <a:cs typeface="Oxygen"/>
                <a:sym typeface="Oxygen"/>
              </a:rPr>
              <a:t> </a:t>
            </a:r>
            <a:endParaRPr sz="2100">
              <a:latin typeface="Oxygen"/>
              <a:ea typeface="Oxygen"/>
              <a:cs typeface="Oxygen"/>
              <a:sym typeface="Oxygen"/>
            </a:endParaRPr>
          </a:p>
        </p:txBody>
      </p:sp>
      <p:pic>
        <p:nvPicPr>
          <p:cNvPr id="2" name="slide 12">
            <a:hlinkClick r:id="" action="ppaction://media"/>
            <a:extLst>
              <a:ext uri="{FF2B5EF4-FFF2-40B4-BE49-F238E27FC236}">
                <a16:creationId xmlns:a16="http://schemas.microsoft.com/office/drawing/2014/main" id="{1CFC7EBE-C531-EA74-6DAD-D1AFA4F7D2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4088" y="4413588"/>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398"/>
        <p:cNvGrpSpPr/>
        <p:nvPr/>
      </p:nvGrpSpPr>
      <p:grpSpPr>
        <a:xfrm>
          <a:off x="0" y="0"/>
          <a:ext cx="0" cy="0"/>
          <a:chOff x="0" y="0"/>
          <a:chExt cx="0" cy="0"/>
        </a:xfrm>
      </p:grpSpPr>
      <p:sp>
        <p:nvSpPr>
          <p:cNvPr id="399" name="Google Shape;399;p48"/>
          <p:cNvSpPr txBox="1">
            <a:spLocks noGrp="1"/>
          </p:cNvSpPr>
          <p:nvPr>
            <p:ph type="title"/>
          </p:nvPr>
        </p:nvSpPr>
        <p:spPr>
          <a:xfrm>
            <a:off x="-195325" y="63945"/>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part a</a:t>
            </a:r>
            <a:endParaRPr/>
          </a:p>
        </p:txBody>
      </p:sp>
      <p:pic>
        <p:nvPicPr>
          <p:cNvPr id="400" name="Google Shape;400;p48"/>
          <p:cNvPicPr preferRelativeResize="0"/>
          <p:nvPr/>
        </p:nvPicPr>
        <p:blipFill>
          <a:blip r:embed="rId5">
            <a:alphaModFix/>
          </a:blip>
          <a:stretch>
            <a:fillRect/>
          </a:stretch>
        </p:blipFill>
        <p:spPr>
          <a:xfrm>
            <a:off x="4361863" y="-24250"/>
            <a:ext cx="749075" cy="749075"/>
          </a:xfrm>
          <a:prstGeom prst="rect">
            <a:avLst/>
          </a:prstGeom>
          <a:noFill/>
          <a:ln>
            <a:noFill/>
          </a:ln>
        </p:spPr>
      </p:pic>
      <p:sp>
        <p:nvSpPr>
          <p:cNvPr id="401" name="Google Shape;401;p48"/>
          <p:cNvSpPr txBox="1">
            <a:spLocks noGrp="1"/>
          </p:cNvSpPr>
          <p:nvPr>
            <p:ph type="title"/>
          </p:nvPr>
        </p:nvSpPr>
        <p:spPr>
          <a:xfrm>
            <a:off x="5045375" y="63950"/>
            <a:ext cx="307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Hospital insurance</a:t>
            </a:r>
            <a:endParaRPr sz="2400"/>
          </a:p>
        </p:txBody>
      </p:sp>
      <p:sp>
        <p:nvSpPr>
          <p:cNvPr id="402" name="Google Shape;402;p48"/>
          <p:cNvSpPr txBox="1">
            <a:spLocks noGrp="1"/>
          </p:cNvSpPr>
          <p:nvPr>
            <p:ph type="subTitle" idx="4294967295"/>
          </p:nvPr>
        </p:nvSpPr>
        <p:spPr>
          <a:xfrm>
            <a:off x="654400" y="658000"/>
            <a:ext cx="7234200" cy="1206300"/>
          </a:xfrm>
          <a:prstGeom prst="rect">
            <a:avLst/>
          </a:prstGeom>
          <a:solidFill>
            <a:schemeClr val="accent5"/>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Medicare Part A:</a:t>
            </a:r>
            <a:endParaRPr>
              <a:solidFill>
                <a:schemeClr val="lt1"/>
              </a:solidFill>
            </a:endParaRPr>
          </a:p>
          <a:p>
            <a:pPr marL="457200" lvl="0" indent="-342900" algn="l" rtl="0">
              <a:spcBef>
                <a:spcPts val="1600"/>
              </a:spcBef>
              <a:spcAft>
                <a:spcPts val="0"/>
              </a:spcAft>
              <a:buClr>
                <a:schemeClr val="lt1"/>
              </a:buClr>
              <a:buSzPts val="1800"/>
              <a:buChar char="●"/>
            </a:pPr>
            <a:r>
              <a:rPr lang="en">
                <a:solidFill>
                  <a:schemeClr val="lt1"/>
                </a:solidFill>
              </a:rPr>
              <a:t>65 years old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Citizens OR permanent resident</a:t>
            </a:r>
            <a:endParaRPr sz="1800">
              <a:solidFill>
                <a:schemeClr val="lt1"/>
              </a:solidFill>
            </a:endParaRPr>
          </a:p>
        </p:txBody>
      </p:sp>
      <p:pic>
        <p:nvPicPr>
          <p:cNvPr id="403" name="Google Shape;403;p48"/>
          <p:cNvPicPr preferRelativeResize="0"/>
          <p:nvPr/>
        </p:nvPicPr>
        <p:blipFill>
          <a:blip r:embed="rId6">
            <a:alphaModFix/>
          </a:blip>
          <a:stretch>
            <a:fillRect/>
          </a:stretch>
        </p:blipFill>
        <p:spPr>
          <a:xfrm>
            <a:off x="7888600" y="63950"/>
            <a:ext cx="1198100" cy="1198100"/>
          </a:xfrm>
          <a:prstGeom prst="rect">
            <a:avLst/>
          </a:prstGeom>
          <a:noFill/>
          <a:ln>
            <a:noFill/>
          </a:ln>
        </p:spPr>
      </p:pic>
      <p:sp>
        <p:nvSpPr>
          <p:cNvPr id="404" name="Google Shape;404;p48"/>
          <p:cNvSpPr txBox="1">
            <a:spLocks noGrp="1"/>
          </p:cNvSpPr>
          <p:nvPr>
            <p:ph type="subTitle" idx="4294967295"/>
          </p:nvPr>
        </p:nvSpPr>
        <p:spPr>
          <a:xfrm>
            <a:off x="534625" y="2015000"/>
            <a:ext cx="8252700" cy="12063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b="1" u="sng">
                <a:solidFill>
                  <a:srgbClr val="1C6274"/>
                </a:solidFill>
              </a:rPr>
              <a:t>Part A at no cost at age 65 if you have </a:t>
            </a:r>
            <a:r>
              <a:rPr lang="en" b="1" u="sng">
                <a:solidFill>
                  <a:srgbClr val="FF0000"/>
                </a:solidFill>
              </a:rPr>
              <a:t>1 </a:t>
            </a:r>
            <a:r>
              <a:rPr lang="en" b="1" u="sng">
                <a:solidFill>
                  <a:srgbClr val="1C6274"/>
                </a:solidFill>
              </a:rPr>
              <a:t>of these:</a:t>
            </a:r>
            <a:r>
              <a:rPr lang="en">
                <a:solidFill>
                  <a:srgbClr val="1C6274"/>
                </a:solidFill>
              </a:rPr>
              <a:t> </a:t>
            </a:r>
            <a:endParaRPr sz="1800">
              <a:solidFill>
                <a:srgbClr val="1C6274"/>
              </a:solidFill>
            </a:endParaRPr>
          </a:p>
        </p:txBody>
      </p:sp>
      <p:sp>
        <p:nvSpPr>
          <p:cNvPr id="405" name="Google Shape;405;p48"/>
          <p:cNvSpPr txBox="1">
            <a:spLocks noGrp="1"/>
          </p:cNvSpPr>
          <p:nvPr>
            <p:ph type="subTitle" idx="4294967295"/>
          </p:nvPr>
        </p:nvSpPr>
        <p:spPr>
          <a:xfrm>
            <a:off x="445650" y="2432850"/>
            <a:ext cx="8252700" cy="1541400"/>
          </a:xfrm>
          <a:prstGeom prst="rect">
            <a:avLst/>
          </a:prstGeom>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C6274"/>
              </a:buClr>
              <a:buSzPts val="1800"/>
              <a:buAutoNum type="arabicPeriod"/>
            </a:pPr>
            <a:r>
              <a:rPr lang="en">
                <a:solidFill>
                  <a:srgbClr val="1C6274"/>
                </a:solidFill>
              </a:rPr>
              <a:t>You get benefits from Social Security or Railroad Retirement</a:t>
            </a:r>
            <a:endParaRPr>
              <a:solidFill>
                <a:srgbClr val="1C6274"/>
              </a:solidFill>
            </a:endParaRPr>
          </a:p>
          <a:p>
            <a:pPr marL="457200" lvl="0" indent="-342900" algn="l" rtl="0">
              <a:spcBef>
                <a:spcPts val="0"/>
              </a:spcBef>
              <a:spcAft>
                <a:spcPts val="0"/>
              </a:spcAft>
              <a:buClr>
                <a:srgbClr val="1C6274"/>
              </a:buClr>
              <a:buSzPts val="1800"/>
              <a:buAutoNum type="arabicPeriod"/>
            </a:pPr>
            <a:r>
              <a:rPr lang="en">
                <a:solidFill>
                  <a:srgbClr val="1C6274"/>
                </a:solidFill>
              </a:rPr>
              <a:t>You or your spouse worked long enough in a government job through which you paid Medicare taxes</a:t>
            </a:r>
            <a:endParaRPr>
              <a:solidFill>
                <a:srgbClr val="1C6274"/>
              </a:solidFill>
            </a:endParaRPr>
          </a:p>
          <a:p>
            <a:pPr marL="457200" lvl="0" indent="-342900" algn="l" rtl="0">
              <a:spcBef>
                <a:spcPts val="0"/>
              </a:spcBef>
              <a:spcAft>
                <a:spcPts val="0"/>
              </a:spcAft>
              <a:buClr>
                <a:srgbClr val="1C6274"/>
              </a:buClr>
              <a:buSzPts val="1800"/>
              <a:buAutoNum type="arabicPeriod"/>
            </a:pPr>
            <a:r>
              <a:rPr lang="en">
                <a:solidFill>
                  <a:srgbClr val="1C6274"/>
                </a:solidFill>
              </a:rPr>
              <a:t>You are the dependent parent of a fully insured deceased child</a:t>
            </a:r>
            <a:endParaRPr>
              <a:solidFill>
                <a:srgbClr val="1C6274"/>
              </a:solidFill>
            </a:endParaRPr>
          </a:p>
          <a:p>
            <a:pPr marL="457200" lvl="0" indent="0" algn="ctr" rtl="0">
              <a:spcBef>
                <a:spcPts val="1600"/>
              </a:spcBef>
              <a:spcAft>
                <a:spcPts val="1600"/>
              </a:spcAft>
              <a:buNone/>
            </a:pPr>
            <a:endParaRPr>
              <a:solidFill>
                <a:srgbClr val="1C6274"/>
              </a:solidFill>
            </a:endParaRPr>
          </a:p>
        </p:txBody>
      </p:sp>
      <p:sp>
        <p:nvSpPr>
          <p:cNvPr id="406" name="Google Shape;406;p48"/>
          <p:cNvSpPr txBox="1">
            <a:spLocks noGrp="1"/>
          </p:cNvSpPr>
          <p:nvPr>
            <p:ph type="subTitle" idx="4294967295"/>
          </p:nvPr>
        </p:nvSpPr>
        <p:spPr>
          <a:xfrm>
            <a:off x="3029975" y="4139500"/>
            <a:ext cx="5088000" cy="9204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 sz="1400" b="1">
                <a:solidFill>
                  <a:schemeClr val="lt1"/>
                </a:solidFill>
              </a:rPr>
              <a:t>If you don’t meet these requirements, you may be able to get Medicare Part A by paying a monthly premium. </a:t>
            </a:r>
            <a:endParaRPr sz="1400" b="1">
              <a:solidFill>
                <a:schemeClr val="lt1"/>
              </a:solidFill>
            </a:endParaRPr>
          </a:p>
        </p:txBody>
      </p:sp>
      <p:pic>
        <p:nvPicPr>
          <p:cNvPr id="407" name="Google Shape;407;p48"/>
          <p:cNvPicPr preferRelativeResize="0"/>
          <p:nvPr/>
        </p:nvPicPr>
        <p:blipFill>
          <a:blip r:embed="rId7">
            <a:alphaModFix/>
          </a:blip>
          <a:stretch>
            <a:fillRect/>
          </a:stretch>
        </p:blipFill>
        <p:spPr>
          <a:xfrm>
            <a:off x="2740500" y="3974250"/>
            <a:ext cx="399500" cy="399500"/>
          </a:xfrm>
          <a:prstGeom prst="rect">
            <a:avLst/>
          </a:prstGeom>
          <a:noFill/>
          <a:ln>
            <a:noFill/>
          </a:ln>
        </p:spPr>
      </p:pic>
      <p:pic>
        <p:nvPicPr>
          <p:cNvPr id="2" name="Slide 13">
            <a:hlinkClick r:id="" action="ppaction://media"/>
            <a:extLst>
              <a:ext uri="{FF2B5EF4-FFF2-40B4-BE49-F238E27FC236}">
                <a16:creationId xmlns:a16="http://schemas.microsoft.com/office/drawing/2014/main" id="{9DEF703E-322A-23C6-80AB-2D66F72938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4818" y="4014814"/>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411"/>
        <p:cNvGrpSpPr/>
        <p:nvPr/>
      </p:nvGrpSpPr>
      <p:grpSpPr>
        <a:xfrm>
          <a:off x="0" y="0"/>
          <a:ext cx="0" cy="0"/>
          <a:chOff x="0" y="0"/>
          <a:chExt cx="0" cy="0"/>
        </a:xfrm>
      </p:grpSpPr>
      <p:sp>
        <p:nvSpPr>
          <p:cNvPr id="412" name="Google Shape;412;p49"/>
          <p:cNvSpPr txBox="1">
            <a:spLocks noGrp="1"/>
          </p:cNvSpPr>
          <p:nvPr>
            <p:ph type="title"/>
          </p:nvPr>
        </p:nvSpPr>
        <p:spPr>
          <a:xfrm>
            <a:off x="-195325" y="63945"/>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part a</a:t>
            </a:r>
            <a:endParaRPr/>
          </a:p>
        </p:txBody>
      </p:sp>
      <p:pic>
        <p:nvPicPr>
          <p:cNvPr id="413" name="Google Shape;413;p49"/>
          <p:cNvPicPr preferRelativeResize="0"/>
          <p:nvPr/>
        </p:nvPicPr>
        <p:blipFill>
          <a:blip r:embed="rId5">
            <a:alphaModFix/>
          </a:blip>
          <a:stretch>
            <a:fillRect/>
          </a:stretch>
        </p:blipFill>
        <p:spPr>
          <a:xfrm>
            <a:off x="4118150" y="-24250"/>
            <a:ext cx="749075" cy="749075"/>
          </a:xfrm>
          <a:prstGeom prst="rect">
            <a:avLst/>
          </a:prstGeom>
          <a:noFill/>
          <a:ln>
            <a:noFill/>
          </a:ln>
        </p:spPr>
      </p:pic>
      <p:sp>
        <p:nvSpPr>
          <p:cNvPr id="414" name="Google Shape;414;p49"/>
          <p:cNvSpPr txBox="1">
            <a:spLocks noGrp="1"/>
          </p:cNvSpPr>
          <p:nvPr>
            <p:ph type="title"/>
          </p:nvPr>
        </p:nvSpPr>
        <p:spPr>
          <a:xfrm>
            <a:off x="5045375" y="63950"/>
            <a:ext cx="307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Hospital insurance</a:t>
            </a:r>
            <a:endParaRPr sz="2400"/>
          </a:p>
        </p:txBody>
      </p:sp>
      <p:sp>
        <p:nvSpPr>
          <p:cNvPr id="415" name="Google Shape;415;p49"/>
          <p:cNvSpPr txBox="1">
            <a:spLocks noGrp="1"/>
          </p:cNvSpPr>
          <p:nvPr>
            <p:ph type="subTitle" idx="4294967295"/>
          </p:nvPr>
        </p:nvSpPr>
        <p:spPr>
          <a:xfrm>
            <a:off x="669875" y="1058413"/>
            <a:ext cx="7234200" cy="74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b="1" u="sng">
                <a:solidFill>
                  <a:schemeClr val="dk2"/>
                </a:solidFill>
              </a:rPr>
              <a:t>Younger than 65 = No Cost for Part A </a:t>
            </a:r>
            <a:r>
              <a:rPr lang="en" b="1" u="sng">
                <a:solidFill>
                  <a:srgbClr val="FF0000"/>
                </a:solidFill>
              </a:rPr>
              <a:t>1</a:t>
            </a:r>
            <a:r>
              <a:rPr lang="en" b="1" u="sng">
                <a:solidFill>
                  <a:schemeClr val="dk2"/>
                </a:solidFill>
              </a:rPr>
              <a:t> of the following: </a:t>
            </a:r>
            <a:endParaRPr sz="1800" b="1" u="sng">
              <a:solidFill>
                <a:schemeClr val="dk2"/>
              </a:solidFill>
            </a:endParaRPr>
          </a:p>
        </p:txBody>
      </p:sp>
      <p:pic>
        <p:nvPicPr>
          <p:cNvPr id="416" name="Google Shape;416;p49"/>
          <p:cNvPicPr preferRelativeResize="0"/>
          <p:nvPr/>
        </p:nvPicPr>
        <p:blipFill>
          <a:blip r:embed="rId6">
            <a:alphaModFix/>
          </a:blip>
          <a:stretch>
            <a:fillRect/>
          </a:stretch>
        </p:blipFill>
        <p:spPr>
          <a:xfrm>
            <a:off x="7888600" y="63950"/>
            <a:ext cx="1198100" cy="1198100"/>
          </a:xfrm>
          <a:prstGeom prst="rect">
            <a:avLst/>
          </a:prstGeom>
          <a:noFill/>
          <a:ln>
            <a:noFill/>
          </a:ln>
        </p:spPr>
      </p:pic>
      <p:sp>
        <p:nvSpPr>
          <p:cNvPr id="417" name="Google Shape;417;p49"/>
          <p:cNvSpPr txBox="1">
            <a:spLocks noGrp="1"/>
          </p:cNvSpPr>
          <p:nvPr>
            <p:ph type="title"/>
          </p:nvPr>
        </p:nvSpPr>
        <p:spPr>
          <a:xfrm>
            <a:off x="1872325" y="449095"/>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continued…</a:t>
            </a:r>
            <a:endParaRPr/>
          </a:p>
        </p:txBody>
      </p:sp>
      <p:sp>
        <p:nvSpPr>
          <p:cNvPr id="418" name="Google Shape;418;p49"/>
          <p:cNvSpPr txBox="1">
            <a:spLocks noGrp="1"/>
          </p:cNvSpPr>
          <p:nvPr>
            <p:ph type="subTitle" idx="4294967295"/>
          </p:nvPr>
        </p:nvSpPr>
        <p:spPr>
          <a:xfrm>
            <a:off x="106950" y="1529350"/>
            <a:ext cx="8930100" cy="3105438"/>
          </a:xfrm>
          <a:prstGeom prst="rect">
            <a:avLst/>
          </a:prstGeom>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C6274"/>
              </a:buClr>
              <a:buSzPts val="1800"/>
              <a:buAutoNum type="arabicPeriod"/>
            </a:pPr>
            <a:r>
              <a:rPr lang="en" sz="1600">
                <a:solidFill>
                  <a:srgbClr val="1C6274"/>
                </a:solidFill>
              </a:rPr>
              <a:t>Social Security Disability Insurance (SSDI) for 24 months</a:t>
            </a:r>
            <a:endParaRPr lang="en-US" sz="1600">
              <a:solidFill>
                <a:srgbClr val="1C6274"/>
              </a:solidFill>
            </a:endParaRPr>
          </a:p>
          <a:p>
            <a:pPr>
              <a:lnSpc>
                <a:spcPct val="150000"/>
              </a:lnSpc>
              <a:buAutoNum type="arabicPeriod"/>
            </a:pPr>
            <a:r>
              <a:rPr lang="en" sz="1600">
                <a:solidFill>
                  <a:srgbClr val="1C6274"/>
                </a:solidFill>
              </a:rPr>
              <a:t>Disability pension from Railroad Board + meet certain conditions</a:t>
            </a:r>
            <a:endParaRPr sz="1600"/>
          </a:p>
          <a:p>
            <a:pPr>
              <a:lnSpc>
                <a:spcPct val="150000"/>
              </a:lnSpc>
              <a:buAutoNum type="arabicPeriod"/>
            </a:pPr>
            <a:r>
              <a:rPr lang="en" sz="1600">
                <a:solidFill>
                  <a:srgbClr val="1C6274"/>
                </a:solidFill>
              </a:rPr>
              <a:t>Have ALS + Social Security Disability Insurance </a:t>
            </a:r>
            <a:endParaRPr/>
          </a:p>
          <a:p>
            <a:pPr>
              <a:lnSpc>
                <a:spcPct val="150000"/>
              </a:lnSpc>
              <a:buAutoNum type="arabicPeriod"/>
            </a:pPr>
            <a:r>
              <a:rPr lang="en" sz="1600">
                <a:solidFill>
                  <a:srgbClr val="1C6274"/>
                </a:solidFill>
              </a:rPr>
              <a:t>Worked 10 years in government job + Social Security Disability Insurance for 24 months</a:t>
            </a:r>
            <a:endParaRPr lang="en" sz="1600"/>
          </a:p>
          <a:p>
            <a:pPr>
              <a:lnSpc>
                <a:spcPct val="150000"/>
              </a:lnSpc>
              <a:buAutoNum type="arabicPeriod"/>
            </a:pPr>
            <a:r>
              <a:rPr lang="en" sz="1600">
                <a:solidFill>
                  <a:srgbClr val="1C6274"/>
                </a:solidFill>
              </a:rPr>
              <a:t>You are the child or surviving spouse age 50 or older of a worker who has worked long enough under Social Security or in a Medicare-covered government job and you meet the requirements of the SSDI program. </a:t>
            </a:r>
            <a:endParaRPr lang="en"/>
          </a:p>
          <a:p>
            <a:pPr marL="457200" lvl="0" indent="-342900" algn="l">
              <a:lnSpc>
                <a:spcPct val="200000"/>
              </a:lnSpc>
              <a:spcBef>
                <a:spcPts val="0"/>
              </a:spcBef>
              <a:spcAft>
                <a:spcPts val="0"/>
              </a:spcAft>
              <a:buClr>
                <a:srgbClr val="1C6274"/>
              </a:buClr>
              <a:buSzPts val="1800"/>
              <a:buAutoNum type="arabicPeriod"/>
            </a:pPr>
            <a:endParaRPr lang="en" dirty="0">
              <a:solidFill>
                <a:srgbClr val="1C6274"/>
              </a:solidFill>
            </a:endParaRPr>
          </a:p>
          <a:p>
            <a:pPr marL="457200" lvl="0" indent="0" algn="ctr" rtl="0">
              <a:spcBef>
                <a:spcPts val="1600"/>
              </a:spcBef>
              <a:spcAft>
                <a:spcPts val="1600"/>
              </a:spcAft>
              <a:buNone/>
            </a:pPr>
            <a:endParaRPr>
              <a:solidFill>
                <a:srgbClr val="1C6274"/>
              </a:solidFill>
            </a:endParaRPr>
          </a:p>
        </p:txBody>
      </p:sp>
      <p:pic>
        <p:nvPicPr>
          <p:cNvPr id="2" name="Slide 14">
            <a:hlinkClick r:id="" action="ppaction://media"/>
            <a:extLst>
              <a:ext uri="{FF2B5EF4-FFF2-40B4-BE49-F238E27FC236}">
                <a16:creationId xmlns:a16="http://schemas.microsoft.com/office/drawing/2014/main" id="{0761E95E-581B-936F-4DCD-2FC4BDF51C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2719" y="3996076"/>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422"/>
        <p:cNvGrpSpPr/>
        <p:nvPr/>
      </p:nvGrpSpPr>
      <p:grpSpPr>
        <a:xfrm>
          <a:off x="0" y="0"/>
          <a:ext cx="0" cy="0"/>
          <a:chOff x="0" y="0"/>
          <a:chExt cx="0" cy="0"/>
        </a:xfrm>
      </p:grpSpPr>
      <p:sp>
        <p:nvSpPr>
          <p:cNvPr id="423" name="Google Shape;423;p50"/>
          <p:cNvSpPr txBox="1">
            <a:spLocks noGrp="1"/>
          </p:cNvSpPr>
          <p:nvPr>
            <p:ph type="title"/>
          </p:nvPr>
        </p:nvSpPr>
        <p:spPr>
          <a:xfrm>
            <a:off x="106950" y="63945"/>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part a</a:t>
            </a:r>
            <a:endParaRPr/>
          </a:p>
        </p:txBody>
      </p:sp>
      <p:pic>
        <p:nvPicPr>
          <p:cNvPr id="424" name="Google Shape;424;p50"/>
          <p:cNvPicPr preferRelativeResize="0"/>
          <p:nvPr/>
        </p:nvPicPr>
        <p:blipFill>
          <a:blip r:embed="rId5">
            <a:alphaModFix/>
          </a:blip>
          <a:stretch>
            <a:fillRect/>
          </a:stretch>
        </p:blipFill>
        <p:spPr>
          <a:xfrm>
            <a:off x="4052750" y="-24250"/>
            <a:ext cx="749075" cy="749075"/>
          </a:xfrm>
          <a:prstGeom prst="rect">
            <a:avLst/>
          </a:prstGeom>
          <a:noFill/>
          <a:ln>
            <a:noFill/>
          </a:ln>
        </p:spPr>
      </p:pic>
      <p:sp>
        <p:nvSpPr>
          <p:cNvPr id="425" name="Google Shape;425;p50"/>
          <p:cNvSpPr txBox="1">
            <a:spLocks noGrp="1"/>
          </p:cNvSpPr>
          <p:nvPr>
            <p:ph type="title"/>
          </p:nvPr>
        </p:nvSpPr>
        <p:spPr>
          <a:xfrm>
            <a:off x="4731850" y="63950"/>
            <a:ext cx="307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Hospital insurance</a:t>
            </a:r>
            <a:endParaRPr sz="2400"/>
          </a:p>
        </p:txBody>
      </p:sp>
      <p:pic>
        <p:nvPicPr>
          <p:cNvPr id="426" name="Google Shape;426;p50"/>
          <p:cNvPicPr preferRelativeResize="0"/>
          <p:nvPr/>
        </p:nvPicPr>
        <p:blipFill>
          <a:blip r:embed="rId6">
            <a:alphaModFix/>
          </a:blip>
          <a:stretch>
            <a:fillRect/>
          </a:stretch>
        </p:blipFill>
        <p:spPr>
          <a:xfrm>
            <a:off x="7888600" y="63950"/>
            <a:ext cx="1198100" cy="1198100"/>
          </a:xfrm>
          <a:prstGeom prst="rect">
            <a:avLst/>
          </a:prstGeom>
          <a:noFill/>
          <a:ln>
            <a:noFill/>
          </a:ln>
        </p:spPr>
      </p:pic>
      <p:sp>
        <p:nvSpPr>
          <p:cNvPr id="427" name="Google Shape;427;p50"/>
          <p:cNvSpPr txBox="1">
            <a:spLocks noGrp="1"/>
          </p:cNvSpPr>
          <p:nvPr>
            <p:ph type="title"/>
          </p:nvPr>
        </p:nvSpPr>
        <p:spPr>
          <a:xfrm>
            <a:off x="1666625" y="559420"/>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continued…</a:t>
            </a:r>
            <a:endParaRPr/>
          </a:p>
        </p:txBody>
      </p:sp>
      <p:sp>
        <p:nvSpPr>
          <p:cNvPr id="428" name="Google Shape;428;p50"/>
          <p:cNvSpPr txBox="1">
            <a:spLocks noGrp="1"/>
          </p:cNvSpPr>
          <p:nvPr>
            <p:ph type="subTitle" idx="4294967295"/>
          </p:nvPr>
        </p:nvSpPr>
        <p:spPr>
          <a:xfrm>
            <a:off x="106950" y="1262050"/>
            <a:ext cx="8930100" cy="1206300"/>
          </a:xfrm>
          <a:prstGeom prst="rect">
            <a:avLst/>
          </a:prstGeom>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rgbClr val="1C6274"/>
                </a:solidFill>
              </a:rPr>
              <a:t>6. Kidney failure + dialysis or kidney transplant and </a:t>
            </a:r>
            <a:r>
              <a:rPr lang="en" dirty="0">
                <a:solidFill>
                  <a:srgbClr val="FF0000"/>
                </a:solidFill>
              </a:rPr>
              <a:t>1</a:t>
            </a:r>
            <a:r>
              <a:rPr lang="en" dirty="0">
                <a:solidFill>
                  <a:srgbClr val="1C6274"/>
                </a:solidFill>
              </a:rPr>
              <a:t> of these:</a:t>
            </a:r>
            <a:endParaRPr dirty="0">
              <a:solidFill>
                <a:srgbClr val="1C6274"/>
              </a:solidFill>
            </a:endParaRPr>
          </a:p>
          <a:p>
            <a:pPr marL="457200" lvl="0" indent="457200" algn="ctr" rtl="0">
              <a:spcBef>
                <a:spcPts val="1600"/>
              </a:spcBef>
              <a:spcAft>
                <a:spcPts val="0"/>
              </a:spcAft>
              <a:buNone/>
            </a:pPr>
            <a:r>
              <a:rPr lang="en" dirty="0">
                <a:solidFill>
                  <a:srgbClr val="1C6274"/>
                </a:solidFill>
              </a:rPr>
              <a:t>-Worked 10 years paying Social Security or Railroad Retirement System (RRS)</a:t>
            </a:r>
            <a:endParaRPr dirty="0">
              <a:solidFill>
                <a:srgbClr val="1C6274"/>
              </a:solidFill>
            </a:endParaRPr>
          </a:p>
          <a:p>
            <a:pPr marL="457200" lvl="0" indent="457200" algn="ctr" rtl="0">
              <a:spcBef>
                <a:spcPts val="1600"/>
              </a:spcBef>
              <a:spcAft>
                <a:spcPts val="0"/>
              </a:spcAft>
              <a:buNone/>
            </a:pPr>
            <a:r>
              <a:rPr lang="en" dirty="0">
                <a:solidFill>
                  <a:srgbClr val="1C6274"/>
                </a:solidFill>
              </a:rPr>
              <a:t>-Worked 10 years in a Medicare-covered government job</a:t>
            </a:r>
            <a:endParaRPr dirty="0">
              <a:solidFill>
                <a:srgbClr val="1C6274"/>
              </a:solidFill>
            </a:endParaRPr>
          </a:p>
          <a:p>
            <a:pPr marL="457200" lvl="0" indent="457200" algn="ctr" rtl="0">
              <a:spcBef>
                <a:spcPts val="1600"/>
              </a:spcBef>
              <a:spcAft>
                <a:spcPts val="0"/>
              </a:spcAft>
              <a:buNone/>
            </a:pPr>
            <a:r>
              <a:rPr lang="en" dirty="0">
                <a:solidFill>
                  <a:srgbClr val="1C6274"/>
                </a:solidFill>
              </a:rPr>
              <a:t>-You’re the child or spouse (including a divorced spouse) of a worker (living or deceased) who has worked 10 years paying Social Security or in a Medicare-covered government job</a:t>
            </a:r>
            <a:endParaRPr dirty="0">
              <a:solidFill>
                <a:srgbClr val="1C6274"/>
              </a:solidFill>
            </a:endParaRPr>
          </a:p>
          <a:p>
            <a:pPr marL="457200" lvl="0" indent="0" algn="ctr" rtl="0">
              <a:spcBef>
                <a:spcPts val="1600"/>
              </a:spcBef>
              <a:spcAft>
                <a:spcPts val="1600"/>
              </a:spcAft>
              <a:buNone/>
            </a:pPr>
            <a:endParaRPr>
              <a:solidFill>
                <a:srgbClr val="1C6274"/>
              </a:solidFill>
            </a:endParaRPr>
          </a:p>
        </p:txBody>
      </p:sp>
      <p:pic>
        <p:nvPicPr>
          <p:cNvPr id="429" name="Google Shape;429;p50"/>
          <p:cNvPicPr preferRelativeResize="0"/>
          <p:nvPr/>
        </p:nvPicPr>
        <p:blipFill>
          <a:blip r:embed="rId7">
            <a:alphaModFix/>
          </a:blip>
          <a:stretch>
            <a:fillRect/>
          </a:stretch>
        </p:blipFill>
        <p:spPr>
          <a:xfrm>
            <a:off x="7685175" y="3697000"/>
            <a:ext cx="1195350" cy="1195350"/>
          </a:xfrm>
          <a:prstGeom prst="rect">
            <a:avLst/>
          </a:prstGeom>
          <a:noFill/>
          <a:ln>
            <a:noFill/>
          </a:ln>
        </p:spPr>
      </p:pic>
      <p:pic>
        <p:nvPicPr>
          <p:cNvPr id="2" name="Slide 15">
            <a:hlinkClick r:id="" action="ppaction://media"/>
            <a:extLst>
              <a:ext uri="{FF2B5EF4-FFF2-40B4-BE49-F238E27FC236}">
                <a16:creationId xmlns:a16="http://schemas.microsoft.com/office/drawing/2014/main" id="{191D0B42-2C34-E311-D43B-3FE6A6C45A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129" y="4167310"/>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E9FC"/>
        </a:solidFill>
        <a:effectLst/>
      </p:bgPr>
    </p:bg>
    <p:spTree>
      <p:nvGrpSpPr>
        <p:cNvPr id="1" name="Shape 433"/>
        <p:cNvGrpSpPr/>
        <p:nvPr/>
      </p:nvGrpSpPr>
      <p:grpSpPr>
        <a:xfrm>
          <a:off x="0" y="0"/>
          <a:ext cx="0" cy="0"/>
          <a:chOff x="0" y="0"/>
          <a:chExt cx="0" cy="0"/>
        </a:xfrm>
      </p:grpSpPr>
      <p:sp>
        <p:nvSpPr>
          <p:cNvPr id="434" name="Google Shape;434;p51"/>
          <p:cNvSpPr txBox="1">
            <a:spLocks noGrp="1"/>
          </p:cNvSpPr>
          <p:nvPr>
            <p:ph type="title"/>
          </p:nvPr>
        </p:nvSpPr>
        <p:spPr>
          <a:xfrm>
            <a:off x="1139950" y="140320"/>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accent2"/>
                </a:solidFill>
              </a:rPr>
              <a:t>Qualifying for medicare part B</a:t>
            </a:r>
            <a:endParaRPr sz="2300">
              <a:solidFill>
                <a:schemeClr val="accent2"/>
              </a:solidFill>
            </a:endParaRPr>
          </a:p>
        </p:txBody>
      </p:sp>
      <p:pic>
        <p:nvPicPr>
          <p:cNvPr id="435" name="Google Shape;435;p51"/>
          <p:cNvPicPr preferRelativeResize="0"/>
          <p:nvPr/>
        </p:nvPicPr>
        <p:blipFill>
          <a:blip r:embed="rId5">
            <a:alphaModFix/>
          </a:blip>
          <a:stretch>
            <a:fillRect/>
          </a:stretch>
        </p:blipFill>
        <p:spPr>
          <a:xfrm>
            <a:off x="5527500" y="97525"/>
            <a:ext cx="658300" cy="658300"/>
          </a:xfrm>
          <a:prstGeom prst="rect">
            <a:avLst/>
          </a:prstGeom>
          <a:noFill/>
          <a:ln>
            <a:noFill/>
          </a:ln>
        </p:spPr>
      </p:pic>
      <p:sp>
        <p:nvSpPr>
          <p:cNvPr id="436" name="Google Shape;436;p51"/>
          <p:cNvSpPr txBox="1">
            <a:spLocks noGrp="1"/>
          </p:cNvSpPr>
          <p:nvPr>
            <p:ph type="title"/>
          </p:nvPr>
        </p:nvSpPr>
        <p:spPr>
          <a:xfrm>
            <a:off x="5895775" y="152138"/>
            <a:ext cx="2673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accent2"/>
                </a:solidFill>
              </a:rPr>
              <a:t>Medical insurance</a:t>
            </a:r>
            <a:endParaRPr sz="2200">
              <a:solidFill>
                <a:schemeClr val="accent2"/>
              </a:solidFill>
            </a:endParaRPr>
          </a:p>
        </p:txBody>
      </p:sp>
      <p:sp>
        <p:nvSpPr>
          <p:cNvPr id="437" name="Google Shape;437;p51"/>
          <p:cNvSpPr txBox="1">
            <a:spLocks noGrp="1"/>
          </p:cNvSpPr>
          <p:nvPr>
            <p:ph type="subTitle" idx="4294967295"/>
          </p:nvPr>
        </p:nvSpPr>
        <p:spPr>
          <a:xfrm>
            <a:off x="799275" y="851975"/>
            <a:ext cx="8040300" cy="10107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C6274"/>
                </a:solidFill>
              </a:rPr>
              <a:t>Anyone eligible for Medicare Part A can enroll in Medicare Part B by paying a monthly premium. Some people with higher incomes will pay a higher monthly Part B premium</a:t>
            </a:r>
            <a:endParaRPr>
              <a:solidFill>
                <a:srgbClr val="1C6274"/>
              </a:solidFill>
            </a:endParaRPr>
          </a:p>
          <a:p>
            <a:pPr marL="457200" lvl="0" indent="0" algn="ctr" rtl="0">
              <a:spcBef>
                <a:spcPts val="1600"/>
              </a:spcBef>
              <a:spcAft>
                <a:spcPts val="1600"/>
              </a:spcAft>
              <a:buNone/>
            </a:pPr>
            <a:endParaRPr>
              <a:solidFill>
                <a:srgbClr val="1C6274"/>
              </a:solidFill>
            </a:endParaRPr>
          </a:p>
        </p:txBody>
      </p:sp>
      <p:sp>
        <p:nvSpPr>
          <p:cNvPr id="438" name="Google Shape;438;p51"/>
          <p:cNvSpPr txBox="1">
            <a:spLocks noGrp="1"/>
          </p:cNvSpPr>
          <p:nvPr>
            <p:ph type="subTitle" idx="4294967295"/>
          </p:nvPr>
        </p:nvSpPr>
        <p:spPr>
          <a:xfrm>
            <a:off x="293250" y="2834350"/>
            <a:ext cx="8557500" cy="1782600"/>
          </a:xfrm>
          <a:prstGeom prst="rect">
            <a:avLst/>
          </a:prstGeom>
          <a:solidFill>
            <a:schemeClr val="accent3"/>
          </a:solid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rgbClr val="1C6274"/>
                </a:solidFill>
              </a:rPr>
              <a:t>If you’re not eligible for Part A at no cost, you can buy Part B without having to buy Part A. You must be age 65 or older and 1 of the following: </a:t>
            </a:r>
            <a:endParaRPr>
              <a:solidFill>
                <a:srgbClr val="1C6274"/>
              </a:solidFill>
            </a:endParaRPr>
          </a:p>
          <a:p>
            <a:pPr marL="2286000" lvl="0" indent="-342900" algn="l" rtl="0">
              <a:spcBef>
                <a:spcPts val="1600"/>
              </a:spcBef>
              <a:spcAft>
                <a:spcPts val="0"/>
              </a:spcAft>
              <a:buClr>
                <a:srgbClr val="1C6274"/>
              </a:buClr>
              <a:buSzPts val="1800"/>
              <a:buChar char="●"/>
            </a:pPr>
            <a:r>
              <a:rPr lang="en">
                <a:solidFill>
                  <a:srgbClr val="1C6274"/>
                </a:solidFill>
              </a:rPr>
              <a:t>A U.S. citizen</a:t>
            </a:r>
            <a:endParaRPr>
              <a:solidFill>
                <a:srgbClr val="1C6274"/>
              </a:solidFill>
            </a:endParaRPr>
          </a:p>
          <a:p>
            <a:pPr marL="2286000" lvl="0" indent="-342900" algn="l" rtl="0">
              <a:spcBef>
                <a:spcPts val="0"/>
              </a:spcBef>
              <a:spcAft>
                <a:spcPts val="0"/>
              </a:spcAft>
              <a:buClr>
                <a:srgbClr val="1C6274"/>
              </a:buClr>
              <a:buSzPts val="1800"/>
              <a:buChar char="●"/>
            </a:pPr>
            <a:r>
              <a:rPr lang="en">
                <a:solidFill>
                  <a:srgbClr val="1C6274"/>
                </a:solidFill>
              </a:rPr>
              <a:t>A lawfully admitted citizen who has lived in the U.S. .for at least 5 years</a:t>
            </a:r>
            <a:endParaRPr>
              <a:solidFill>
                <a:srgbClr val="1C6274"/>
              </a:solidFill>
            </a:endParaRPr>
          </a:p>
          <a:p>
            <a:pPr marL="3200400" lvl="0" indent="0" algn="l" rtl="0">
              <a:spcBef>
                <a:spcPts val="1600"/>
              </a:spcBef>
              <a:spcAft>
                <a:spcPts val="0"/>
              </a:spcAft>
              <a:buNone/>
            </a:pPr>
            <a:endParaRPr>
              <a:solidFill>
                <a:srgbClr val="1C6274"/>
              </a:solidFill>
            </a:endParaRPr>
          </a:p>
          <a:p>
            <a:pPr marL="457200" lvl="0" indent="0" algn="ctr" rtl="0">
              <a:spcBef>
                <a:spcPts val="1600"/>
              </a:spcBef>
              <a:spcAft>
                <a:spcPts val="1600"/>
              </a:spcAft>
              <a:buNone/>
            </a:pPr>
            <a:endParaRPr>
              <a:solidFill>
                <a:srgbClr val="1C6274"/>
              </a:solidFill>
            </a:endParaRPr>
          </a:p>
        </p:txBody>
      </p:sp>
      <p:pic>
        <p:nvPicPr>
          <p:cNvPr id="439" name="Google Shape;439;p51"/>
          <p:cNvPicPr preferRelativeResize="0"/>
          <p:nvPr/>
        </p:nvPicPr>
        <p:blipFill>
          <a:blip r:embed="rId6">
            <a:alphaModFix/>
          </a:blip>
          <a:stretch>
            <a:fillRect/>
          </a:stretch>
        </p:blipFill>
        <p:spPr>
          <a:xfrm>
            <a:off x="8169550" y="63950"/>
            <a:ext cx="895050" cy="895050"/>
          </a:xfrm>
          <a:prstGeom prst="rect">
            <a:avLst/>
          </a:prstGeom>
          <a:noFill/>
          <a:ln>
            <a:noFill/>
          </a:ln>
        </p:spPr>
      </p:pic>
      <p:pic>
        <p:nvPicPr>
          <p:cNvPr id="440" name="Google Shape;440;p51"/>
          <p:cNvPicPr preferRelativeResize="0"/>
          <p:nvPr/>
        </p:nvPicPr>
        <p:blipFill>
          <a:blip r:embed="rId7">
            <a:alphaModFix/>
          </a:blip>
          <a:stretch>
            <a:fillRect/>
          </a:stretch>
        </p:blipFill>
        <p:spPr>
          <a:xfrm>
            <a:off x="6392650" y="1913450"/>
            <a:ext cx="658300" cy="658300"/>
          </a:xfrm>
          <a:prstGeom prst="rect">
            <a:avLst/>
          </a:prstGeom>
          <a:noFill/>
          <a:ln>
            <a:noFill/>
          </a:ln>
        </p:spPr>
      </p:pic>
      <p:pic>
        <p:nvPicPr>
          <p:cNvPr id="441" name="Google Shape;441;p51"/>
          <p:cNvPicPr preferRelativeResize="0"/>
          <p:nvPr/>
        </p:nvPicPr>
        <p:blipFill>
          <a:blip r:embed="rId8">
            <a:alphaModFix/>
          </a:blip>
          <a:stretch>
            <a:fillRect/>
          </a:stretch>
        </p:blipFill>
        <p:spPr>
          <a:xfrm flipH="1">
            <a:off x="7157175" y="1638338"/>
            <a:ext cx="749075" cy="749075"/>
          </a:xfrm>
          <a:prstGeom prst="rect">
            <a:avLst/>
          </a:prstGeom>
          <a:noFill/>
          <a:ln>
            <a:noFill/>
          </a:ln>
        </p:spPr>
      </p:pic>
      <p:sp>
        <p:nvSpPr>
          <p:cNvPr id="442" name="Google Shape;442;p51"/>
          <p:cNvSpPr txBox="1"/>
          <p:nvPr/>
        </p:nvSpPr>
        <p:spPr>
          <a:xfrm>
            <a:off x="1334800" y="1913451"/>
            <a:ext cx="4851000" cy="84002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xygen"/>
                <a:ea typeface="Oxygen"/>
                <a:cs typeface="Oxygen"/>
                <a:sym typeface="Oxygen"/>
              </a:rPr>
              <a:t>For more information on Rules for Higher Income Beneficiaries visit:</a:t>
            </a:r>
            <a:endParaRPr sz="1200">
              <a:latin typeface="Oxygen"/>
              <a:ea typeface="Oxygen"/>
              <a:cs typeface="Oxygen"/>
              <a:sym typeface="Oxygen"/>
            </a:endParaRPr>
          </a:p>
          <a:p>
            <a:pPr marL="0" lvl="0" indent="0" algn="ctr" rtl="0">
              <a:spcBef>
                <a:spcPts val="0"/>
              </a:spcBef>
              <a:spcAft>
                <a:spcPts val="0"/>
              </a:spcAft>
              <a:buNone/>
            </a:pPr>
            <a:endParaRPr sz="1200">
              <a:latin typeface="Oxygen"/>
              <a:ea typeface="Oxygen"/>
              <a:cs typeface="Oxygen"/>
              <a:sym typeface="Oxygen"/>
            </a:endParaRPr>
          </a:p>
          <a:p>
            <a:pPr marL="0" lvl="0" indent="0" algn="ctr" rtl="0">
              <a:spcBef>
                <a:spcPts val="0"/>
              </a:spcBef>
              <a:spcAft>
                <a:spcPts val="0"/>
              </a:spcAft>
              <a:buNone/>
            </a:pPr>
            <a:r>
              <a:rPr lang="en" sz="1200" u="sng">
                <a:solidFill>
                  <a:schemeClr val="hlink"/>
                </a:solidFill>
                <a:latin typeface="Oxygen"/>
                <a:ea typeface="Oxygen"/>
                <a:cs typeface="Oxygen"/>
                <a:sym typeface="Oxygen"/>
                <a:hlinkClick r:id="rId9"/>
              </a:rPr>
              <a:t>www.ssa.gov/benefits/medicare/mediinfo.html</a:t>
            </a:r>
            <a:r>
              <a:rPr lang="en" sz="1200">
                <a:latin typeface="Oxygen"/>
                <a:ea typeface="Oxygen"/>
                <a:cs typeface="Oxygen"/>
                <a:sym typeface="Oxygen"/>
              </a:rPr>
              <a:t>  </a:t>
            </a:r>
            <a:endParaRPr sz="1200">
              <a:latin typeface="Oxygen"/>
              <a:ea typeface="Oxygen"/>
              <a:cs typeface="Oxygen"/>
              <a:sym typeface="Oxygen"/>
            </a:endParaRPr>
          </a:p>
        </p:txBody>
      </p:sp>
      <p:pic>
        <p:nvPicPr>
          <p:cNvPr id="443" name="Google Shape;443;p51"/>
          <p:cNvPicPr preferRelativeResize="0"/>
          <p:nvPr/>
        </p:nvPicPr>
        <p:blipFill>
          <a:blip r:embed="rId10">
            <a:alphaModFix/>
          </a:blip>
          <a:stretch>
            <a:fillRect/>
          </a:stretch>
        </p:blipFill>
        <p:spPr>
          <a:xfrm>
            <a:off x="1669000" y="2299346"/>
            <a:ext cx="312125" cy="312125"/>
          </a:xfrm>
          <a:prstGeom prst="rect">
            <a:avLst/>
          </a:prstGeom>
          <a:noFill/>
          <a:ln>
            <a:noFill/>
          </a:ln>
        </p:spPr>
      </p:pic>
      <p:sp>
        <p:nvSpPr>
          <p:cNvPr id="444" name="Google Shape;444;p51"/>
          <p:cNvSpPr txBox="1"/>
          <p:nvPr/>
        </p:nvSpPr>
        <p:spPr>
          <a:xfrm>
            <a:off x="1739575" y="4739175"/>
            <a:ext cx="5096400" cy="391251"/>
          </a:xfrm>
          <a:prstGeom prst="rect">
            <a:avLst/>
          </a:prstGeom>
          <a:solidFill>
            <a:srgbClr val="EA9999"/>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b="1">
                <a:solidFill>
                  <a:schemeClr val="lt1"/>
                </a:solidFill>
                <a:latin typeface="Oxygen"/>
                <a:ea typeface="Oxygen"/>
                <a:cs typeface="Oxygen"/>
                <a:sym typeface="Oxygen"/>
              </a:rPr>
              <a:t>You can only sign up for Part B during designated enrollment periods. </a:t>
            </a:r>
            <a:endParaRPr sz="1000" b="1">
              <a:solidFill>
                <a:schemeClr val="lt1"/>
              </a:solidFill>
              <a:latin typeface="Oxygen"/>
              <a:ea typeface="Oxygen"/>
              <a:cs typeface="Oxygen"/>
              <a:sym typeface="Oxygen"/>
            </a:endParaRPr>
          </a:p>
          <a:p>
            <a:pPr marL="0" lvl="0" indent="0" algn="l" rtl="0">
              <a:spcBef>
                <a:spcPts val="1600"/>
              </a:spcBef>
              <a:spcAft>
                <a:spcPts val="0"/>
              </a:spcAft>
              <a:buNone/>
            </a:pPr>
            <a:endParaRPr>
              <a:latin typeface="Oxygen"/>
              <a:ea typeface="Oxygen"/>
              <a:cs typeface="Oxygen"/>
              <a:sym typeface="Oxygen"/>
            </a:endParaRPr>
          </a:p>
        </p:txBody>
      </p:sp>
      <p:pic>
        <p:nvPicPr>
          <p:cNvPr id="445" name="Google Shape;445;p51"/>
          <p:cNvPicPr preferRelativeResize="0"/>
          <p:nvPr/>
        </p:nvPicPr>
        <p:blipFill>
          <a:blip r:embed="rId11">
            <a:alphaModFix/>
          </a:blip>
          <a:stretch>
            <a:fillRect/>
          </a:stretch>
        </p:blipFill>
        <p:spPr>
          <a:xfrm>
            <a:off x="1814800" y="4739175"/>
            <a:ext cx="265779" cy="265800"/>
          </a:xfrm>
          <a:prstGeom prst="rect">
            <a:avLst/>
          </a:prstGeom>
          <a:noFill/>
          <a:ln>
            <a:noFill/>
          </a:ln>
        </p:spPr>
      </p:pic>
      <p:pic>
        <p:nvPicPr>
          <p:cNvPr id="2" name="slide 16 ">
            <a:hlinkClick r:id="" action="ppaction://media"/>
            <a:extLst>
              <a:ext uri="{FF2B5EF4-FFF2-40B4-BE49-F238E27FC236}">
                <a16:creationId xmlns:a16="http://schemas.microsoft.com/office/drawing/2014/main" id="{E0C971F7-CC2C-3EF4-A271-A8D76FB5227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14088" y="4413588"/>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49"/>
        <p:cNvGrpSpPr/>
        <p:nvPr/>
      </p:nvGrpSpPr>
      <p:grpSpPr>
        <a:xfrm>
          <a:off x="0" y="0"/>
          <a:ext cx="0" cy="0"/>
          <a:chOff x="0" y="0"/>
          <a:chExt cx="0" cy="0"/>
        </a:xfrm>
      </p:grpSpPr>
      <p:sp>
        <p:nvSpPr>
          <p:cNvPr id="450" name="Google Shape;450;p52"/>
          <p:cNvSpPr txBox="1">
            <a:spLocks noGrp="1"/>
          </p:cNvSpPr>
          <p:nvPr>
            <p:ph type="title"/>
          </p:nvPr>
        </p:nvSpPr>
        <p:spPr>
          <a:xfrm>
            <a:off x="-195325" y="63945"/>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Qualifying for medicare part D</a:t>
            </a:r>
            <a:endParaRPr/>
          </a:p>
        </p:txBody>
      </p:sp>
      <p:pic>
        <p:nvPicPr>
          <p:cNvPr id="451" name="Google Shape;451;p52"/>
          <p:cNvPicPr preferRelativeResize="0"/>
          <p:nvPr/>
        </p:nvPicPr>
        <p:blipFill>
          <a:blip r:embed="rId5">
            <a:alphaModFix/>
          </a:blip>
          <a:stretch>
            <a:fillRect/>
          </a:stretch>
        </p:blipFill>
        <p:spPr>
          <a:xfrm>
            <a:off x="4572000" y="-24237"/>
            <a:ext cx="749075" cy="749075"/>
          </a:xfrm>
          <a:prstGeom prst="rect">
            <a:avLst/>
          </a:prstGeom>
          <a:noFill/>
          <a:ln>
            <a:noFill/>
          </a:ln>
        </p:spPr>
      </p:pic>
      <p:sp>
        <p:nvSpPr>
          <p:cNvPr id="452" name="Google Shape;452;p52"/>
          <p:cNvSpPr txBox="1">
            <a:spLocks noGrp="1"/>
          </p:cNvSpPr>
          <p:nvPr>
            <p:ph type="title"/>
          </p:nvPr>
        </p:nvSpPr>
        <p:spPr>
          <a:xfrm>
            <a:off x="5045375" y="63950"/>
            <a:ext cx="307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Prescription drug coverage</a:t>
            </a:r>
            <a:endParaRPr sz="2400"/>
          </a:p>
        </p:txBody>
      </p:sp>
      <p:sp>
        <p:nvSpPr>
          <p:cNvPr id="453" name="Google Shape;453;p52"/>
          <p:cNvSpPr txBox="1">
            <a:spLocks noGrp="1"/>
          </p:cNvSpPr>
          <p:nvPr>
            <p:ph type="subTitle" idx="4294967295"/>
          </p:nvPr>
        </p:nvSpPr>
        <p:spPr>
          <a:xfrm>
            <a:off x="404350" y="899000"/>
            <a:ext cx="8077200" cy="13014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C6274"/>
                </a:solidFill>
              </a:rPr>
              <a:t>Anyone who has Original Medicare (Part A or Part B) is eligible for Medicare drug coverage. Part D benefits are available as a stand-alone plan or built into Medicare Advantage, unless you have a Medicare private fee-for-service (PFFS) plan. </a:t>
            </a:r>
            <a:endParaRPr>
              <a:solidFill>
                <a:srgbClr val="1C6274"/>
              </a:solidFill>
            </a:endParaRPr>
          </a:p>
          <a:p>
            <a:pPr marL="457200" lvl="0" indent="0" algn="ctr" rtl="0">
              <a:spcBef>
                <a:spcPts val="1600"/>
              </a:spcBef>
              <a:spcAft>
                <a:spcPts val="1600"/>
              </a:spcAft>
              <a:buNone/>
            </a:pPr>
            <a:endParaRPr>
              <a:solidFill>
                <a:srgbClr val="1C6274"/>
              </a:solidFill>
            </a:endParaRPr>
          </a:p>
        </p:txBody>
      </p:sp>
      <p:pic>
        <p:nvPicPr>
          <p:cNvPr id="454" name="Google Shape;454;p52"/>
          <p:cNvPicPr preferRelativeResize="0"/>
          <p:nvPr/>
        </p:nvPicPr>
        <p:blipFill>
          <a:blip r:embed="rId6">
            <a:alphaModFix/>
          </a:blip>
          <a:stretch>
            <a:fillRect/>
          </a:stretch>
        </p:blipFill>
        <p:spPr>
          <a:xfrm>
            <a:off x="8049050" y="63950"/>
            <a:ext cx="955924" cy="955924"/>
          </a:xfrm>
          <a:prstGeom prst="rect">
            <a:avLst/>
          </a:prstGeom>
          <a:noFill/>
          <a:ln>
            <a:noFill/>
          </a:ln>
        </p:spPr>
      </p:pic>
      <p:sp>
        <p:nvSpPr>
          <p:cNvPr id="455" name="Google Shape;455;p52"/>
          <p:cNvSpPr txBox="1">
            <a:spLocks noGrp="1"/>
          </p:cNvSpPr>
          <p:nvPr>
            <p:ph type="subTitle" idx="4294967295"/>
          </p:nvPr>
        </p:nvSpPr>
        <p:spPr>
          <a:xfrm>
            <a:off x="404350" y="2374550"/>
            <a:ext cx="8077200" cy="13014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C6274"/>
                </a:solidFill>
              </a:rPr>
              <a:t>Joining a Medicare Prescription drug plan is voluntary and you pay an extra monthly premium for the coverage. Some beneficiaries with higher incomes will pay a higher monthly Part D premium</a:t>
            </a:r>
            <a:endParaRPr>
              <a:solidFill>
                <a:srgbClr val="1C6274"/>
              </a:solidFill>
            </a:endParaRPr>
          </a:p>
          <a:p>
            <a:pPr marL="457200" lvl="0" indent="0" algn="ctr" rtl="0">
              <a:spcBef>
                <a:spcPts val="1600"/>
              </a:spcBef>
              <a:spcAft>
                <a:spcPts val="1600"/>
              </a:spcAft>
              <a:buNone/>
            </a:pPr>
            <a:endParaRPr>
              <a:solidFill>
                <a:srgbClr val="1C6274"/>
              </a:solidFill>
            </a:endParaRPr>
          </a:p>
        </p:txBody>
      </p:sp>
      <p:sp>
        <p:nvSpPr>
          <p:cNvPr id="456" name="Google Shape;456;p52"/>
          <p:cNvSpPr txBox="1"/>
          <p:nvPr/>
        </p:nvSpPr>
        <p:spPr>
          <a:xfrm>
            <a:off x="1588700" y="3856595"/>
            <a:ext cx="4851000" cy="885481"/>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xygen"/>
                <a:ea typeface="Oxygen"/>
                <a:cs typeface="Oxygen"/>
                <a:sym typeface="Oxygen"/>
              </a:rPr>
              <a:t>For more information on Rules for Higher Income Beneficiaries visit:</a:t>
            </a:r>
            <a:endParaRPr sz="1200">
              <a:latin typeface="Oxygen"/>
              <a:ea typeface="Oxygen"/>
              <a:cs typeface="Oxygen"/>
              <a:sym typeface="Oxygen"/>
            </a:endParaRPr>
          </a:p>
          <a:p>
            <a:pPr marL="0" lvl="0" indent="0" algn="ctr" rtl="0">
              <a:spcBef>
                <a:spcPts val="0"/>
              </a:spcBef>
              <a:spcAft>
                <a:spcPts val="0"/>
              </a:spcAft>
              <a:buNone/>
            </a:pPr>
            <a:endParaRPr sz="1200">
              <a:latin typeface="Oxygen"/>
              <a:ea typeface="Oxygen"/>
              <a:cs typeface="Oxygen"/>
              <a:sym typeface="Oxygen"/>
            </a:endParaRPr>
          </a:p>
          <a:p>
            <a:pPr marL="0" lvl="0" indent="0" algn="ctr" rtl="0">
              <a:spcBef>
                <a:spcPts val="0"/>
              </a:spcBef>
              <a:spcAft>
                <a:spcPts val="0"/>
              </a:spcAft>
              <a:buNone/>
            </a:pPr>
            <a:r>
              <a:rPr lang="en" sz="1200" u="sng">
                <a:solidFill>
                  <a:schemeClr val="hlink"/>
                </a:solidFill>
                <a:latin typeface="Oxygen"/>
                <a:ea typeface="Oxygen"/>
                <a:cs typeface="Oxygen"/>
                <a:sym typeface="Oxygen"/>
                <a:hlinkClick r:id="rId7"/>
              </a:rPr>
              <a:t>www.ssa.gov/benefits/medicare/mediinfo.html</a:t>
            </a:r>
            <a:r>
              <a:rPr lang="en" sz="1200">
                <a:latin typeface="Oxygen"/>
                <a:ea typeface="Oxygen"/>
                <a:cs typeface="Oxygen"/>
                <a:sym typeface="Oxygen"/>
              </a:rPr>
              <a:t>  </a:t>
            </a:r>
            <a:endParaRPr sz="1200">
              <a:latin typeface="Oxygen"/>
              <a:ea typeface="Oxygen"/>
              <a:cs typeface="Oxygen"/>
              <a:sym typeface="Oxygen"/>
            </a:endParaRPr>
          </a:p>
        </p:txBody>
      </p:sp>
      <p:pic>
        <p:nvPicPr>
          <p:cNvPr id="457" name="Google Shape;457;p52"/>
          <p:cNvPicPr preferRelativeResize="0"/>
          <p:nvPr/>
        </p:nvPicPr>
        <p:blipFill>
          <a:blip r:embed="rId8">
            <a:alphaModFix/>
          </a:blip>
          <a:stretch>
            <a:fillRect/>
          </a:stretch>
        </p:blipFill>
        <p:spPr>
          <a:xfrm>
            <a:off x="6571300" y="3850100"/>
            <a:ext cx="658300" cy="658300"/>
          </a:xfrm>
          <a:prstGeom prst="rect">
            <a:avLst/>
          </a:prstGeom>
          <a:noFill/>
          <a:ln>
            <a:noFill/>
          </a:ln>
        </p:spPr>
      </p:pic>
      <p:pic>
        <p:nvPicPr>
          <p:cNvPr id="458" name="Google Shape;458;p52"/>
          <p:cNvPicPr preferRelativeResize="0"/>
          <p:nvPr/>
        </p:nvPicPr>
        <p:blipFill>
          <a:blip r:embed="rId9">
            <a:alphaModFix/>
          </a:blip>
          <a:stretch>
            <a:fillRect/>
          </a:stretch>
        </p:blipFill>
        <p:spPr>
          <a:xfrm flipH="1">
            <a:off x="7361200" y="3490738"/>
            <a:ext cx="749075" cy="749075"/>
          </a:xfrm>
          <a:prstGeom prst="rect">
            <a:avLst/>
          </a:prstGeom>
          <a:noFill/>
          <a:ln>
            <a:noFill/>
          </a:ln>
        </p:spPr>
      </p:pic>
      <p:pic>
        <p:nvPicPr>
          <p:cNvPr id="459" name="Google Shape;459;p52"/>
          <p:cNvPicPr preferRelativeResize="0"/>
          <p:nvPr/>
        </p:nvPicPr>
        <p:blipFill>
          <a:blip r:embed="rId10">
            <a:alphaModFix/>
          </a:blip>
          <a:stretch>
            <a:fillRect/>
          </a:stretch>
        </p:blipFill>
        <p:spPr>
          <a:xfrm>
            <a:off x="1932275" y="4239821"/>
            <a:ext cx="312125" cy="312125"/>
          </a:xfrm>
          <a:prstGeom prst="rect">
            <a:avLst/>
          </a:prstGeom>
          <a:noFill/>
          <a:ln>
            <a:noFill/>
          </a:ln>
        </p:spPr>
      </p:pic>
      <p:pic>
        <p:nvPicPr>
          <p:cNvPr id="2" name="slide 17">
            <a:hlinkClick r:id="" action="ppaction://media"/>
            <a:extLst>
              <a:ext uri="{FF2B5EF4-FFF2-40B4-BE49-F238E27FC236}">
                <a16:creationId xmlns:a16="http://schemas.microsoft.com/office/drawing/2014/main" id="{EEA1E86D-AB88-C038-A60F-398A5A4EBC5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77609" y="4413588"/>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3"/>
          <p:cNvSpPr txBox="1">
            <a:spLocks noGrp="1"/>
          </p:cNvSpPr>
          <p:nvPr>
            <p:ph type="title"/>
          </p:nvPr>
        </p:nvSpPr>
        <p:spPr>
          <a:xfrm>
            <a:off x="1951650" y="317550"/>
            <a:ext cx="6577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American indian/Alaska native &amp; medicare</a:t>
            </a:r>
            <a:endParaRPr/>
          </a:p>
        </p:txBody>
      </p:sp>
      <p:pic>
        <p:nvPicPr>
          <p:cNvPr id="465" name="Google Shape;465;p53" descr="This video highlights the history of Indian Health Care, CMS Tribal Consultation and the significant impact that CMS programs have in Indian Country.&#10;&#10;We accept comments in the spirit of our comment policy: http://newmedia.hhs.gov/standards/comment_policy.html&#10;&#10;As well, please view the HHS Privacy Policy: http://www.hhs.gov/Privacy.html" title="The Role of CMS in Indian Health Care">
            <a:hlinkClick r:id="rId5"/>
          </p:cNvPr>
          <p:cNvPicPr preferRelativeResize="0"/>
          <p:nvPr/>
        </p:nvPicPr>
        <p:blipFill>
          <a:blip r:embed="rId6">
            <a:alphaModFix/>
          </a:blip>
          <a:stretch>
            <a:fillRect/>
          </a:stretch>
        </p:blipFill>
        <p:spPr>
          <a:xfrm>
            <a:off x="5442999" y="2622850"/>
            <a:ext cx="2784925" cy="1566550"/>
          </a:xfrm>
          <a:prstGeom prst="rect">
            <a:avLst/>
          </a:prstGeom>
          <a:noFill/>
          <a:ln>
            <a:noFill/>
          </a:ln>
        </p:spPr>
      </p:pic>
      <p:grpSp>
        <p:nvGrpSpPr>
          <p:cNvPr id="466" name="Google Shape;466;p53"/>
          <p:cNvGrpSpPr/>
          <p:nvPr/>
        </p:nvGrpSpPr>
        <p:grpSpPr>
          <a:xfrm>
            <a:off x="5118504" y="2289386"/>
            <a:ext cx="3551489" cy="2299578"/>
            <a:chOff x="3041525" y="953075"/>
            <a:chExt cx="2654525" cy="1849725"/>
          </a:xfrm>
        </p:grpSpPr>
        <p:sp>
          <p:nvSpPr>
            <p:cNvPr id="467" name="Google Shape;467;p53"/>
            <p:cNvSpPr/>
            <p:nvPr/>
          </p:nvSpPr>
          <p:spPr>
            <a:xfrm>
              <a:off x="3041525" y="953075"/>
              <a:ext cx="2654525" cy="1849725"/>
            </a:xfrm>
            <a:custGeom>
              <a:avLst/>
              <a:gdLst/>
              <a:ahLst/>
              <a:cxnLst/>
              <a:rect l="l" t="t" r="r" b="b"/>
              <a:pathLst>
                <a:path w="106181" h="73989" extrusionOk="0">
                  <a:moveTo>
                    <a:pt x="95936" y="2334"/>
                  </a:moveTo>
                  <a:lnTo>
                    <a:pt x="95936" y="71656"/>
                  </a:lnTo>
                  <a:lnTo>
                    <a:pt x="7265" y="71656"/>
                  </a:lnTo>
                  <a:lnTo>
                    <a:pt x="7265" y="2334"/>
                  </a:lnTo>
                  <a:close/>
                  <a:moveTo>
                    <a:pt x="5467" y="1"/>
                  </a:moveTo>
                  <a:cubicBezTo>
                    <a:pt x="2448" y="1"/>
                    <a:pt x="1" y="2448"/>
                    <a:pt x="1" y="5467"/>
                  </a:cubicBezTo>
                  <a:lnTo>
                    <a:pt x="1" y="68522"/>
                  </a:lnTo>
                  <a:cubicBezTo>
                    <a:pt x="1" y="71542"/>
                    <a:pt x="2448" y="73988"/>
                    <a:pt x="5467" y="73988"/>
                  </a:cubicBezTo>
                  <a:lnTo>
                    <a:pt x="100713" y="73988"/>
                  </a:lnTo>
                  <a:cubicBezTo>
                    <a:pt x="103732" y="73988"/>
                    <a:pt x="106179" y="71542"/>
                    <a:pt x="106179" y="68522"/>
                  </a:cubicBezTo>
                  <a:lnTo>
                    <a:pt x="106179" y="5467"/>
                  </a:lnTo>
                  <a:cubicBezTo>
                    <a:pt x="106181" y="2448"/>
                    <a:pt x="103732" y="1"/>
                    <a:pt x="100713" y="1"/>
                  </a:cubicBezTo>
                  <a:close/>
                </a:path>
              </a:pathLst>
            </a:custGeom>
            <a:solidFill>
              <a:srgbClr val="FAE2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3"/>
            <p:cNvSpPr/>
            <p:nvPr/>
          </p:nvSpPr>
          <p:spPr>
            <a:xfrm>
              <a:off x="5491600" y="1806950"/>
              <a:ext cx="147600" cy="142000"/>
            </a:xfrm>
            <a:custGeom>
              <a:avLst/>
              <a:gdLst/>
              <a:ahLst/>
              <a:cxnLst/>
              <a:rect l="l" t="t" r="r" b="b"/>
              <a:pathLst>
                <a:path w="5904" h="5680" extrusionOk="0">
                  <a:moveTo>
                    <a:pt x="2841" y="0"/>
                  </a:moveTo>
                  <a:cubicBezTo>
                    <a:pt x="1273" y="0"/>
                    <a:pt x="1" y="1272"/>
                    <a:pt x="1" y="2839"/>
                  </a:cubicBezTo>
                  <a:cubicBezTo>
                    <a:pt x="1" y="3988"/>
                    <a:pt x="693" y="5024"/>
                    <a:pt x="1753" y="5464"/>
                  </a:cubicBezTo>
                  <a:cubicBezTo>
                    <a:pt x="2104" y="5609"/>
                    <a:pt x="2473" y="5680"/>
                    <a:pt x="2839" y="5680"/>
                  </a:cubicBezTo>
                  <a:cubicBezTo>
                    <a:pt x="3578" y="5680"/>
                    <a:pt x="4305" y="5391"/>
                    <a:pt x="4848" y="4848"/>
                  </a:cubicBezTo>
                  <a:cubicBezTo>
                    <a:pt x="5661" y="4037"/>
                    <a:pt x="5903" y="2815"/>
                    <a:pt x="5464" y="1754"/>
                  </a:cubicBezTo>
                  <a:cubicBezTo>
                    <a:pt x="5024" y="694"/>
                    <a:pt x="3988" y="0"/>
                    <a:pt x="2841" y="0"/>
                  </a:cubicBezTo>
                  <a:close/>
                </a:path>
              </a:pathLst>
            </a:custGeom>
            <a:solidFill>
              <a:srgbClr val="1C6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3"/>
            <p:cNvSpPr/>
            <p:nvPr/>
          </p:nvSpPr>
          <p:spPr>
            <a:xfrm>
              <a:off x="3118000" y="1599375"/>
              <a:ext cx="29325" cy="557150"/>
            </a:xfrm>
            <a:custGeom>
              <a:avLst/>
              <a:gdLst/>
              <a:ahLst/>
              <a:cxnLst/>
              <a:rect l="l" t="t" r="r" b="b"/>
              <a:pathLst>
                <a:path w="1173" h="22286" extrusionOk="0">
                  <a:moveTo>
                    <a:pt x="20" y="1"/>
                  </a:moveTo>
                  <a:cubicBezTo>
                    <a:pt x="8" y="1"/>
                    <a:pt x="0" y="10"/>
                    <a:pt x="0" y="20"/>
                  </a:cubicBezTo>
                  <a:lnTo>
                    <a:pt x="0" y="22266"/>
                  </a:lnTo>
                  <a:cubicBezTo>
                    <a:pt x="0" y="22276"/>
                    <a:pt x="8" y="22285"/>
                    <a:pt x="20" y="22285"/>
                  </a:cubicBezTo>
                  <a:lnTo>
                    <a:pt x="1153" y="22285"/>
                  </a:lnTo>
                  <a:cubicBezTo>
                    <a:pt x="1164" y="22285"/>
                    <a:pt x="1172" y="22276"/>
                    <a:pt x="1172" y="22266"/>
                  </a:cubicBezTo>
                  <a:lnTo>
                    <a:pt x="1172" y="20"/>
                  </a:lnTo>
                  <a:cubicBezTo>
                    <a:pt x="1172" y="10"/>
                    <a:pt x="1164" y="1"/>
                    <a:pt x="1153" y="1"/>
                  </a:cubicBezTo>
                  <a:close/>
                </a:path>
              </a:pathLst>
            </a:custGeom>
            <a:solidFill>
              <a:srgbClr val="1C6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0" name="Google Shape;470;p53"/>
          <p:cNvPicPr preferRelativeResize="0"/>
          <p:nvPr/>
        </p:nvPicPr>
        <p:blipFill>
          <a:blip r:embed="rId7">
            <a:alphaModFix/>
          </a:blip>
          <a:stretch>
            <a:fillRect/>
          </a:stretch>
        </p:blipFill>
        <p:spPr>
          <a:xfrm>
            <a:off x="8227925" y="4279250"/>
            <a:ext cx="698150" cy="698150"/>
          </a:xfrm>
          <a:prstGeom prst="rect">
            <a:avLst/>
          </a:prstGeom>
          <a:noFill/>
          <a:ln>
            <a:noFill/>
          </a:ln>
        </p:spPr>
      </p:pic>
      <p:sp>
        <p:nvSpPr>
          <p:cNvPr id="471" name="Google Shape;471;p53"/>
          <p:cNvSpPr txBox="1"/>
          <p:nvPr/>
        </p:nvSpPr>
        <p:spPr>
          <a:xfrm>
            <a:off x="5198400" y="1215263"/>
            <a:ext cx="3551400" cy="7491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xygen"/>
                <a:ea typeface="Oxygen"/>
                <a:cs typeface="Oxygen"/>
                <a:sym typeface="Oxygen"/>
              </a:rPr>
              <a:t>Watch Video below to learn more about the Role of CMS in Indian Health</a:t>
            </a:r>
            <a:endParaRPr sz="1200">
              <a:latin typeface="Oxygen"/>
              <a:ea typeface="Oxygen"/>
              <a:cs typeface="Oxygen"/>
              <a:sym typeface="Oxygen"/>
            </a:endParaRPr>
          </a:p>
        </p:txBody>
      </p:sp>
      <p:pic>
        <p:nvPicPr>
          <p:cNvPr id="472" name="Google Shape;472;p53"/>
          <p:cNvPicPr preferRelativeResize="0"/>
          <p:nvPr/>
        </p:nvPicPr>
        <p:blipFill>
          <a:blip r:embed="rId8">
            <a:alphaModFix/>
          </a:blip>
          <a:stretch>
            <a:fillRect/>
          </a:stretch>
        </p:blipFill>
        <p:spPr>
          <a:xfrm flipH="1">
            <a:off x="8097300" y="1879972"/>
            <a:ext cx="572700" cy="572700"/>
          </a:xfrm>
          <a:prstGeom prst="rect">
            <a:avLst/>
          </a:prstGeom>
          <a:noFill/>
          <a:ln>
            <a:noFill/>
          </a:ln>
        </p:spPr>
      </p:pic>
      <p:sp>
        <p:nvSpPr>
          <p:cNvPr id="473" name="Google Shape;473;p53"/>
          <p:cNvSpPr txBox="1">
            <a:spLocks noGrp="1"/>
          </p:cNvSpPr>
          <p:nvPr>
            <p:ph type="body" idx="4294967295"/>
          </p:nvPr>
        </p:nvSpPr>
        <p:spPr>
          <a:xfrm>
            <a:off x="831800" y="1163850"/>
            <a:ext cx="3865500" cy="1706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There are special rules for Center of Medicare and Medicaid Services (CMS) when working with Indian Health Service, Tribes, and Urban Indian programs (I/T/Us). </a:t>
            </a:r>
            <a:endParaRPr sz="1800" u="sng"/>
          </a:p>
        </p:txBody>
      </p:sp>
      <p:sp>
        <p:nvSpPr>
          <p:cNvPr id="474" name="Google Shape;474;p53">
            <a:hlinkClick r:id="rId9"/>
          </p:cNvPr>
          <p:cNvSpPr txBox="1"/>
          <p:nvPr/>
        </p:nvSpPr>
        <p:spPr>
          <a:xfrm>
            <a:off x="991625" y="3144150"/>
            <a:ext cx="3000000" cy="1151400"/>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a:solidFill>
                  <a:srgbClr val="262626"/>
                </a:solidFill>
                <a:latin typeface="Oxygen"/>
                <a:ea typeface="Oxygen"/>
                <a:cs typeface="Oxygen"/>
                <a:sym typeface="Oxygen"/>
              </a:rPr>
              <a:t>Division of Tribal Affairs </a:t>
            </a:r>
            <a:endParaRPr sz="1600">
              <a:solidFill>
                <a:srgbClr val="262626"/>
              </a:solidFill>
              <a:latin typeface="Oxygen"/>
              <a:ea typeface="Oxygen"/>
              <a:cs typeface="Oxygen"/>
              <a:sym typeface="Oxygen"/>
            </a:endParaRPr>
          </a:p>
          <a:p>
            <a:pPr marL="0" lvl="0" indent="0" algn="ctr" rtl="0">
              <a:lnSpc>
                <a:spcPct val="115000"/>
              </a:lnSpc>
              <a:spcBef>
                <a:spcPts val="1200"/>
              </a:spcBef>
              <a:spcAft>
                <a:spcPts val="0"/>
              </a:spcAft>
              <a:buNone/>
            </a:pPr>
            <a:r>
              <a:rPr lang="en" sz="1600">
                <a:solidFill>
                  <a:srgbClr val="262626"/>
                </a:solidFill>
                <a:latin typeface="Oxygen"/>
                <a:ea typeface="Oxygen"/>
                <a:cs typeface="Oxygen"/>
                <a:sym typeface="Oxygen"/>
              </a:rPr>
              <a:t>Center for Medicaid and CHIP Services (CMCS)</a:t>
            </a:r>
            <a:endParaRPr sz="1600">
              <a:solidFill>
                <a:srgbClr val="262626"/>
              </a:solidFill>
              <a:latin typeface="Oxygen"/>
              <a:ea typeface="Oxygen"/>
              <a:cs typeface="Oxygen"/>
              <a:sym typeface="Oxygen"/>
            </a:endParaRPr>
          </a:p>
        </p:txBody>
      </p:sp>
      <p:pic>
        <p:nvPicPr>
          <p:cNvPr id="475" name="Google Shape;475;p53"/>
          <p:cNvPicPr preferRelativeResize="0"/>
          <p:nvPr/>
        </p:nvPicPr>
        <p:blipFill>
          <a:blip r:embed="rId10">
            <a:alphaModFix/>
          </a:blip>
          <a:stretch>
            <a:fillRect/>
          </a:stretch>
        </p:blipFill>
        <p:spPr>
          <a:xfrm>
            <a:off x="3403550" y="3931250"/>
            <a:ext cx="869175" cy="869175"/>
          </a:xfrm>
          <a:prstGeom prst="rect">
            <a:avLst/>
          </a:prstGeom>
          <a:noFill/>
          <a:ln>
            <a:noFill/>
          </a:ln>
        </p:spPr>
      </p:pic>
      <p:pic>
        <p:nvPicPr>
          <p:cNvPr id="2" name="slide 18">
            <a:hlinkClick r:id="" action="ppaction://media"/>
            <a:extLst>
              <a:ext uri="{FF2B5EF4-FFF2-40B4-BE49-F238E27FC236}">
                <a16:creationId xmlns:a16="http://schemas.microsoft.com/office/drawing/2014/main" id="{695AB724-96E3-E65D-BBC4-01CB9DF8173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4299194"/>
            <a:ext cx="730250" cy="730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2"/>
                  </p:tgtEl>
                </p:cond>
              </p:nextCondLst>
            </p:seq>
            <p:audio>
              <p:cMediaNode>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4"/>
          <p:cNvSpPr txBox="1">
            <a:spLocks noGrp="1"/>
          </p:cNvSpPr>
          <p:nvPr>
            <p:ph type="title"/>
          </p:nvPr>
        </p:nvSpPr>
        <p:spPr>
          <a:xfrm>
            <a:off x="1484025" y="155382"/>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Dual Eligible</a:t>
            </a:r>
            <a:endParaRPr/>
          </a:p>
        </p:txBody>
      </p:sp>
      <p:sp>
        <p:nvSpPr>
          <p:cNvPr id="481" name="Google Shape;481;p54"/>
          <p:cNvSpPr txBox="1">
            <a:spLocks noGrp="1"/>
          </p:cNvSpPr>
          <p:nvPr>
            <p:ph type="body" idx="2"/>
          </p:nvPr>
        </p:nvSpPr>
        <p:spPr>
          <a:xfrm>
            <a:off x="428625" y="1347900"/>
            <a:ext cx="8436300" cy="37956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Char char="●"/>
            </a:pPr>
            <a:r>
              <a:rPr lang="en" dirty="0"/>
              <a:t>Medicare Part A + Medicare Part B + </a:t>
            </a:r>
            <a:r>
              <a:rPr lang="en" u="sng" dirty="0"/>
              <a:t>Medicaid and/or Medicare Savings Programs (MSPs)</a:t>
            </a:r>
            <a:endParaRPr u="sng" dirty="0"/>
          </a:p>
          <a:p>
            <a:pPr marL="457200" lvl="0" indent="-317500" algn="l" rtl="0">
              <a:lnSpc>
                <a:spcPct val="200000"/>
              </a:lnSpc>
              <a:spcBef>
                <a:spcPts val="0"/>
              </a:spcBef>
              <a:spcAft>
                <a:spcPts val="0"/>
              </a:spcAft>
              <a:buSzPts val="1400"/>
              <a:buChar char="●"/>
            </a:pPr>
            <a:r>
              <a:rPr lang="en" b="1" dirty="0"/>
              <a:t>Different</a:t>
            </a:r>
            <a:r>
              <a:rPr lang="en" dirty="0"/>
              <a:t> for every state</a:t>
            </a:r>
            <a:endParaRPr dirty="0"/>
          </a:p>
          <a:p>
            <a:pPr marL="457200" lvl="0" indent="-317500" algn="l" rtl="0">
              <a:lnSpc>
                <a:spcPct val="115000"/>
              </a:lnSpc>
              <a:spcBef>
                <a:spcPts val="0"/>
              </a:spcBef>
              <a:spcAft>
                <a:spcPts val="0"/>
              </a:spcAft>
              <a:buSzPts val="1400"/>
              <a:buChar char="●"/>
            </a:pPr>
            <a:r>
              <a:rPr lang="en" u="sng" dirty="0"/>
              <a:t>Medicaid</a:t>
            </a:r>
            <a:r>
              <a:rPr lang="en" dirty="0"/>
              <a:t> may cover care Medicare does not cover</a:t>
            </a:r>
            <a:endParaRPr dirty="0"/>
          </a:p>
          <a:p>
            <a:pPr marL="914400" lvl="1" indent="-317500" algn="l" rtl="0">
              <a:lnSpc>
                <a:spcPct val="200000"/>
              </a:lnSpc>
              <a:spcBef>
                <a:spcPts val="0"/>
              </a:spcBef>
              <a:spcAft>
                <a:spcPts val="0"/>
              </a:spcAft>
              <a:buSzPts val="1400"/>
              <a:buChar char="○"/>
            </a:pPr>
            <a:r>
              <a:rPr lang="en" dirty="0"/>
              <a:t>Long-term nursing home care &amp; personal care assistance in the home </a:t>
            </a:r>
            <a:endParaRPr dirty="0"/>
          </a:p>
          <a:p>
            <a:pPr marL="457200" lvl="0" indent="-317500" algn="l" rtl="0">
              <a:lnSpc>
                <a:spcPct val="100000"/>
              </a:lnSpc>
              <a:spcBef>
                <a:spcPts val="0"/>
              </a:spcBef>
              <a:spcAft>
                <a:spcPts val="0"/>
              </a:spcAft>
              <a:buSzPts val="1400"/>
              <a:buChar char="●"/>
            </a:pPr>
            <a:r>
              <a:rPr lang="en" dirty="0"/>
              <a:t>“Full-Benefit” dual-eligible &amp; “Partial-Benefit”</a:t>
            </a:r>
            <a:endParaRPr dirty="0"/>
          </a:p>
          <a:p>
            <a:pPr marL="914400" lvl="1" indent="-317500" algn="l" rtl="0">
              <a:lnSpc>
                <a:spcPct val="200000"/>
              </a:lnSpc>
              <a:spcBef>
                <a:spcPts val="0"/>
              </a:spcBef>
              <a:spcAft>
                <a:spcPts val="0"/>
              </a:spcAft>
              <a:buSzPts val="1400"/>
              <a:buChar char="○"/>
            </a:pPr>
            <a:r>
              <a:rPr lang="en" dirty="0"/>
              <a:t>73% of enrollees were Full-benefit in 2020</a:t>
            </a:r>
            <a:endParaRPr dirty="0"/>
          </a:p>
          <a:p>
            <a:pPr marL="457200" lvl="0" indent="-317500" algn="l" rtl="0">
              <a:lnSpc>
                <a:spcPct val="200000"/>
              </a:lnSpc>
              <a:spcBef>
                <a:spcPts val="0"/>
              </a:spcBef>
              <a:spcAft>
                <a:spcPts val="0"/>
              </a:spcAft>
              <a:buSzPts val="1400"/>
              <a:buChar char="●"/>
            </a:pPr>
            <a:r>
              <a:rPr lang="en" dirty="0"/>
              <a:t>Automatically enrolled in Medicare drug plan</a:t>
            </a:r>
            <a:endParaRPr dirty="0"/>
          </a:p>
          <a:p>
            <a:pPr marL="457200" lvl="0" indent="-317500" algn="l" rtl="0">
              <a:lnSpc>
                <a:spcPct val="200000"/>
              </a:lnSpc>
              <a:spcBef>
                <a:spcPts val="0"/>
              </a:spcBef>
              <a:spcAft>
                <a:spcPts val="0"/>
              </a:spcAft>
              <a:buSzPts val="1400"/>
              <a:buChar char="●"/>
            </a:pPr>
            <a:r>
              <a:rPr lang="en" dirty="0"/>
              <a:t>If partial dual eligible, may qualify for a Medicare Saving Program</a:t>
            </a:r>
            <a:endParaRPr dirty="0"/>
          </a:p>
          <a:p>
            <a:pPr marL="0" lvl="0" indent="0" algn="l" rtl="0">
              <a:lnSpc>
                <a:spcPct val="200000"/>
              </a:lnSpc>
              <a:spcBef>
                <a:spcPts val="1600"/>
              </a:spcBef>
              <a:spcAft>
                <a:spcPts val="1600"/>
              </a:spcAft>
              <a:buNone/>
            </a:pPr>
            <a:endParaRPr dirty="0"/>
          </a:p>
        </p:txBody>
      </p:sp>
      <p:sp>
        <p:nvSpPr>
          <p:cNvPr id="482" name="Google Shape;482;p54"/>
          <p:cNvSpPr txBox="1">
            <a:spLocks noGrp="1"/>
          </p:cNvSpPr>
          <p:nvPr>
            <p:ph type="subTitle" idx="1"/>
          </p:nvPr>
        </p:nvSpPr>
        <p:spPr>
          <a:xfrm>
            <a:off x="828525" y="817791"/>
            <a:ext cx="7636500" cy="44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a:t>Enrolled in Medicare &amp; medicaid = “dUAL eLIGIBLE”</a:t>
            </a:r>
            <a:endParaRPr u="sng"/>
          </a:p>
        </p:txBody>
      </p:sp>
      <p:pic>
        <p:nvPicPr>
          <p:cNvPr id="2" name="Picture 1" descr="A hands holding a colorful circle with a shield and a check mark&#10;&#10;Description automatically generated">
            <a:extLst>
              <a:ext uri="{FF2B5EF4-FFF2-40B4-BE49-F238E27FC236}">
                <a16:creationId xmlns:a16="http://schemas.microsoft.com/office/drawing/2014/main" id="{E747C3E2-32B2-9C29-4801-A43549AD4577}"/>
              </a:ext>
            </a:extLst>
          </p:cNvPr>
          <p:cNvPicPr>
            <a:picLocks noChangeAspect="1"/>
          </p:cNvPicPr>
          <p:nvPr/>
        </p:nvPicPr>
        <p:blipFill>
          <a:blip r:embed="rId5"/>
          <a:stretch>
            <a:fillRect/>
          </a:stretch>
        </p:blipFill>
        <p:spPr>
          <a:xfrm>
            <a:off x="6248400" y="3000375"/>
            <a:ext cx="2143125" cy="2143125"/>
          </a:xfrm>
          <a:prstGeom prst="rect">
            <a:avLst/>
          </a:prstGeom>
        </p:spPr>
      </p:pic>
      <p:pic>
        <p:nvPicPr>
          <p:cNvPr id="4" name="Recorded Sound">
            <a:hlinkClick r:id="" action="ppaction://media"/>
            <a:extLst>
              <a:ext uri="{FF2B5EF4-FFF2-40B4-BE49-F238E27FC236}">
                <a16:creationId xmlns:a16="http://schemas.microsoft.com/office/drawing/2014/main" id="{2B74DB80-8E5C-4F87-3D82-4846AB04C1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0575" y="445989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244"/>
    </mc:Choice>
    <mc:Fallback xmlns="">
      <p:transition spd="slow" advTm="6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397600" y="1112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Introductions</a:t>
            </a:r>
            <a:endParaRPr>
              <a:solidFill>
                <a:schemeClr val="accent5"/>
              </a:solidFill>
            </a:endParaRPr>
          </a:p>
        </p:txBody>
      </p:sp>
      <p:sp>
        <p:nvSpPr>
          <p:cNvPr id="207" name="Google Shape;207;p37"/>
          <p:cNvSpPr/>
          <p:nvPr/>
        </p:nvSpPr>
        <p:spPr>
          <a:xfrm>
            <a:off x="397600" y="3539076"/>
            <a:ext cx="1318800" cy="1295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08" name="Google Shape;208;p37"/>
          <p:cNvSpPr txBox="1">
            <a:spLocks noGrp="1"/>
          </p:cNvSpPr>
          <p:nvPr>
            <p:ph type="title" idx="4294967295"/>
          </p:nvPr>
        </p:nvSpPr>
        <p:spPr>
          <a:xfrm>
            <a:off x="1716425" y="3719675"/>
            <a:ext cx="4991700" cy="4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Shabnum ANwari, Pharm d.</a:t>
            </a:r>
            <a:endParaRPr sz="2400"/>
          </a:p>
        </p:txBody>
      </p:sp>
      <p:sp>
        <p:nvSpPr>
          <p:cNvPr id="209" name="Google Shape;209;p37"/>
          <p:cNvSpPr txBox="1">
            <a:spLocks noGrp="1"/>
          </p:cNvSpPr>
          <p:nvPr>
            <p:ph type="subTitle" idx="4294967295"/>
          </p:nvPr>
        </p:nvSpPr>
        <p:spPr>
          <a:xfrm>
            <a:off x="2262200" y="4155875"/>
            <a:ext cx="2141100" cy="7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Safety Net Health Equity Fellow APhA &amp; NOVA ScriptsCentral</a:t>
            </a:r>
            <a:endParaRPr sz="1000"/>
          </a:p>
          <a:p>
            <a:pPr marL="0" lvl="0" indent="0" algn="l" rtl="0">
              <a:spcBef>
                <a:spcPts val="1600"/>
              </a:spcBef>
              <a:spcAft>
                <a:spcPts val="1600"/>
              </a:spcAft>
              <a:buNone/>
            </a:pPr>
            <a:endParaRPr/>
          </a:p>
        </p:txBody>
      </p:sp>
      <p:sp>
        <p:nvSpPr>
          <p:cNvPr id="210" name="Google Shape;210;p37"/>
          <p:cNvSpPr txBox="1">
            <a:spLocks noGrp="1"/>
          </p:cNvSpPr>
          <p:nvPr>
            <p:ph type="title" idx="4294967295"/>
          </p:nvPr>
        </p:nvSpPr>
        <p:spPr>
          <a:xfrm>
            <a:off x="1716425" y="1039025"/>
            <a:ext cx="4991700" cy="4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Julian Azzouzi,  Pharm d.</a:t>
            </a:r>
            <a:endParaRPr sz="2400"/>
          </a:p>
        </p:txBody>
      </p:sp>
      <p:sp>
        <p:nvSpPr>
          <p:cNvPr id="211" name="Google Shape;211;p37"/>
          <p:cNvSpPr txBox="1">
            <a:spLocks noGrp="1"/>
          </p:cNvSpPr>
          <p:nvPr>
            <p:ph type="subTitle" idx="4294967295"/>
          </p:nvPr>
        </p:nvSpPr>
        <p:spPr>
          <a:xfrm>
            <a:off x="1974500" y="1492575"/>
            <a:ext cx="3022200" cy="7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Health Disparities &amp; Outcomes Research Fellow Touro College of Pharmacy</a:t>
            </a:r>
            <a:endParaRPr sz="1000"/>
          </a:p>
          <a:p>
            <a:pPr marL="0" lvl="0" indent="0" algn="l" rtl="0">
              <a:spcBef>
                <a:spcPts val="1600"/>
              </a:spcBef>
              <a:spcAft>
                <a:spcPts val="1600"/>
              </a:spcAft>
              <a:buNone/>
            </a:pPr>
            <a:endParaRPr/>
          </a:p>
        </p:txBody>
      </p:sp>
      <p:sp>
        <p:nvSpPr>
          <p:cNvPr id="212" name="Google Shape;212;p37"/>
          <p:cNvSpPr txBox="1">
            <a:spLocks noGrp="1"/>
          </p:cNvSpPr>
          <p:nvPr>
            <p:ph type="title" idx="4294967295"/>
          </p:nvPr>
        </p:nvSpPr>
        <p:spPr>
          <a:xfrm>
            <a:off x="1877125" y="2245825"/>
            <a:ext cx="4991700" cy="4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Kimberly Clarke, Pharm d.</a:t>
            </a:r>
            <a:endParaRPr sz="10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2400"/>
          </a:p>
        </p:txBody>
      </p:sp>
      <p:sp>
        <p:nvSpPr>
          <p:cNvPr id="213" name="Google Shape;213;p37"/>
          <p:cNvSpPr txBox="1"/>
          <p:nvPr/>
        </p:nvSpPr>
        <p:spPr>
          <a:xfrm>
            <a:off x="6186900" y="683957"/>
            <a:ext cx="2289600" cy="38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1C6274"/>
                </a:solidFill>
                <a:latin typeface="Staatliches"/>
                <a:ea typeface="Staatliches"/>
                <a:cs typeface="Staatliches"/>
                <a:sym typeface="Staatliches"/>
              </a:rPr>
              <a:t>Our GOAL </a:t>
            </a:r>
            <a:endParaRPr sz="2400">
              <a:solidFill>
                <a:srgbClr val="1C6274"/>
              </a:solidFill>
              <a:latin typeface="Staatliches"/>
              <a:ea typeface="Staatliches"/>
              <a:cs typeface="Staatliches"/>
              <a:sym typeface="Staatliches"/>
            </a:endParaRPr>
          </a:p>
        </p:txBody>
      </p:sp>
      <p:pic>
        <p:nvPicPr>
          <p:cNvPr id="214" name="Google Shape;214;p37"/>
          <p:cNvPicPr preferRelativeResize="0"/>
          <p:nvPr/>
        </p:nvPicPr>
        <p:blipFill>
          <a:blip r:embed="rId5">
            <a:alphaModFix/>
          </a:blip>
          <a:stretch>
            <a:fillRect/>
          </a:stretch>
        </p:blipFill>
        <p:spPr>
          <a:xfrm>
            <a:off x="6085400" y="456512"/>
            <a:ext cx="842775" cy="842775"/>
          </a:xfrm>
          <a:prstGeom prst="rect">
            <a:avLst/>
          </a:prstGeom>
          <a:noFill/>
          <a:ln>
            <a:noFill/>
          </a:ln>
        </p:spPr>
      </p:pic>
      <p:pic>
        <p:nvPicPr>
          <p:cNvPr id="215" name="Google Shape;215;p37"/>
          <p:cNvPicPr preferRelativeResize="0"/>
          <p:nvPr/>
        </p:nvPicPr>
        <p:blipFill>
          <a:blip r:embed="rId6">
            <a:alphaModFix/>
          </a:blip>
          <a:stretch>
            <a:fillRect/>
          </a:stretch>
        </p:blipFill>
        <p:spPr>
          <a:xfrm>
            <a:off x="216400" y="3452625"/>
            <a:ext cx="1818106" cy="1422550"/>
          </a:xfrm>
          <a:prstGeom prst="rect">
            <a:avLst/>
          </a:prstGeom>
          <a:noFill/>
          <a:ln>
            <a:noFill/>
          </a:ln>
        </p:spPr>
      </p:pic>
      <p:sp>
        <p:nvSpPr>
          <p:cNvPr id="216" name="Google Shape;216;p37"/>
          <p:cNvSpPr/>
          <p:nvPr/>
        </p:nvSpPr>
        <p:spPr>
          <a:xfrm>
            <a:off x="397600" y="2051613"/>
            <a:ext cx="1318800" cy="1295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17" name="Google Shape;217;p37"/>
          <p:cNvSpPr/>
          <p:nvPr/>
        </p:nvSpPr>
        <p:spPr>
          <a:xfrm>
            <a:off x="397600" y="683951"/>
            <a:ext cx="1318800" cy="1295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18" name="Google Shape;218;p37"/>
          <p:cNvSpPr txBox="1"/>
          <p:nvPr/>
        </p:nvSpPr>
        <p:spPr>
          <a:xfrm>
            <a:off x="2034500" y="2755975"/>
            <a:ext cx="27468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accent5"/>
                </a:solidFill>
                <a:latin typeface="Oxygen"/>
                <a:ea typeface="Oxygen"/>
                <a:cs typeface="Oxygen"/>
                <a:sym typeface="Oxygen"/>
              </a:rPr>
              <a:t>Community-based PGY-1 Pharmacy Resident with Nuvance Health </a:t>
            </a:r>
            <a:endParaRPr>
              <a:solidFill>
                <a:schemeClr val="accent5"/>
              </a:solidFill>
              <a:latin typeface="Oxygen"/>
              <a:ea typeface="Oxygen"/>
              <a:cs typeface="Oxygen"/>
              <a:sym typeface="Oxygen"/>
            </a:endParaRPr>
          </a:p>
        </p:txBody>
      </p:sp>
      <p:sp>
        <p:nvSpPr>
          <p:cNvPr id="219" name="Google Shape;219;p37"/>
          <p:cNvSpPr txBox="1">
            <a:spLocks noGrp="1"/>
          </p:cNvSpPr>
          <p:nvPr>
            <p:ph type="title" idx="4294967295"/>
          </p:nvPr>
        </p:nvSpPr>
        <p:spPr>
          <a:xfrm>
            <a:off x="5638300" y="1642425"/>
            <a:ext cx="3199800" cy="262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To promote health equity BY: </a:t>
            </a:r>
            <a:endParaRPr sz="2000"/>
          </a:p>
          <a:p>
            <a:pPr marL="0" lvl="0" indent="0" algn="ctr" rtl="0">
              <a:spcBef>
                <a:spcPts val="0"/>
              </a:spcBef>
              <a:spcAft>
                <a:spcPts val="0"/>
              </a:spcAft>
              <a:buNone/>
            </a:pPr>
            <a:endParaRPr sz="2000"/>
          </a:p>
          <a:p>
            <a:pPr marL="457200" lvl="0" indent="-355600" algn="ctr" rtl="0">
              <a:spcBef>
                <a:spcPts val="0"/>
              </a:spcBef>
              <a:spcAft>
                <a:spcPts val="0"/>
              </a:spcAft>
              <a:buSzPts val="2000"/>
              <a:buAutoNum type="arabicPeriod"/>
            </a:pPr>
            <a:r>
              <a:rPr lang="en" sz="2000"/>
              <a:t>increasing health literacy</a:t>
            </a:r>
            <a:endParaRPr sz="2000"/>
          </a:p>
          <a:p>
            <a:pPr marL="457200" lvl="0" indent="-355600" algn="ctr" rtl="0">
              <a:spcBef>
                <a:spcPts val="0"/>
              </a:spcBef>
              <a:spcAft>
                <a:spcPts val="0"/>
              </a:spcAft>
              <a:buSzPts val="2000"/>
              <a:buAutoNum type="arabicPeriod"/>
            </a:pPr>
            <a:r>
              <a:rPr lang="en" sz="2000"/>
              <a:t>improving understanding of u.s. healthcare system</a:t>
            </a:r>
            <a:endParaRPr sz="2000"/>
          </a:p>
          <a:p>
            <a:pPr marL="457200" lvl="0" indent="-355600" algn="ctr" rtl="0">
              <a:spcBef>
                <a:spcPts val="0"/>
              </a:spcBef>
              <a:spcAft>
                <a:spcPts val="0"/>
              </a:spcAft>
              <a:buSzPts val="2000"/>
              <a:buAutoNum type="arabicPeriod"/>
            </a:pPr>
            <a:r>
              <a:rPr lang="en" sz="2000"/>
              <a:t>breaking down barriers to access </a:t>
            </a:r>
            <a:endParaRPr sz="2000"/>
          </a:p>
          <a:p>
            <a:pPr marL="457200" lvl="0" indent="-355600" algn="ctr" rtl="0">
              <a:spcBef>
                <a:spcPts val="0"/>
              </a:spcBef>
              <a:spcAft>
                <a:spcPts val="0"/>
              </a:spcAft>
              <a:buSzPts val="2000"/>
              <a:buAutoNum type="arabicPeriod"/>
            </a:pPr>
            <a:r>
              <a:rPr lang="en" sz="2000"/>
              <a:t>Providing  resources for patients</a:t>
            </a:r>
            <a:endParaRPr sz="2000"/>
          </a:p>
        </p:txBody>
      </p:sp>
      <p:pic>
        <p:nvPicPr>
          <p:cNvPr id="220" name="Google Shape;220;p37"/>
          <p:cNvPicPr preferRelativeResize="0"/>
          <p:nvPr/>
        </p:nvPicPr>
        <p:blipFill>
          <a:blip r:embed="rId7">
            <a:alphaModFix/>
          </a:blip>
          <a:stretch>
            <a:fillRect/>
          </a:stretch>
        </p:blipFill>
        <p:spPr>
          <a:xfrm>
            <a:off x="430900" y="2162360"/>
            <a:ext cx="1252200" cy="1193400"/>
          </a:xfrm>
          <a:prstGeom prst="ellipse">
            <a:avLst/>
          </a:prstGeom>
          <a:noFill/>
          <a:ln>
            <a:noFill/>
          </a:ln>
        </p:spPr>
      </p:pic>
      <p:pic>
        <p:nvPicPr>
          <p:cNvPr id="221" name="Google Shape;221;p37"/>
          <p:cNvPicPr preferRelativeResize="0"/>
          <p:nvPr/>
        </p:nvPicPr>
        <p:blipFill rotWithShape="1">
          <a:blip r:embed="rId8">
            <a:alphaModFix/>
          </a:blip>
          <a:srcRect b="16352"/>
          <a:stretch/>
        </p:blipFill>
        <p:spPr>
          <a:xfrm>
            <a:off x="442300" y="712975"/>
            <a:ext cx="1229400" cy="1295100"/>
          </a:xfrm>
          <a:prstGeom prst="ellipse">
            <a:avLst/>
          </a:prstGeom>
          <a:noFill/>
          <a:ln>
            <a:noFill/>
          </a:ln>
        </p:spPr>
      </p:pic>
      <p:pic>
        <p:nvPicPr>
          <p:cNvPr id="3" name="Slide 2">
            <a:hlinkClick r:id="" action="ppaction://media"/>
            <a:extLst>
              <a:ext uri="{FF2B5EF4-FFF2-40B4-BE49-F238E27FC236}">
                <a16:creationId xmlns:a16="http://schemas.microsoft.com/office/drawing/2014/main" id="{BD4F4002-F85E-4224-A2BD-D0A43AE436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1600" y="441407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75"/>
    </mc:Choice>
    <mc:Fallback xmlns="">
      <p:transition spd="slow" advTm="4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5"/>
          <p:cNvSpPr txBox="1">
            <a:spLocks noGrp="1"/>
          </p:cNvSpPr>
          <p:nvPr>
            <p:ph type="body" idx="2"/>
          </p:nvPr>
        </p:nvSpPr>
        <p:spPr>
          <a:xfrm>
            <a:off x="222950" y="890250"/>
            <a:ext cx="7776600" cy="37239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Char char="●"/>
            </a:pPr>
            <a:r>
              <a:rPr lang="en" u="sng"/>
              <a:t>Lowers Health Care Costs</a:t>
            </a:r>
            <a:endParaRPr u="sng"/>
          </a:p>
          <a:p>
            <a:pPr marL="914400" lvl="1" indent="-317500" algn="l" rtl="0">
              <a:lnSpc>
                <a:spcPct val="200000"/>
              </a:lnSpc>
              <a:spcBef>
                <a:spcPts val="0"/>
              </a:spcBef>
              <a:spcAft>
                <a:spcPts val="0"/>
              </a:spcAft>
              <a:buSzPts val="1400"/>
              <a:buChar char="○"/>
            </a:pPr>
            <a:r>
              <a:rPr lang="en"/>
              <a:t>Medicare Pays First -&gt; Medicaid Pays </a:t>
            </a:r>
            <a:endParaRPr/>
          </a:p>
          <a:p>
            <a:pPr marL="457200" lvl="0" indent="-317500" algn="l" rtl="0">
              <a:lnSpc>
                <a:spcPct val="200000"/>
              </a:lnSpc>
              <a:spcBef>
                <a:spcPts val="0"/>
              </a:spcBef>
              <a:spcAft>
                <a:spcPts val="0"/>
              </a:spcAft>
              <a:buSzPts val="1400"/>
              <a:buChar char="●"/>
            </a:pPr>
            <a:r>
              <a:rPr lang="en" u="sng"/>
              <a:t>Lowers Monthly Rates </a:t>
            </a:r>
            <a:endParaRPr u="sng"/>
          </a:p>
          <a:p>
            <a:pPr marL="914400" lvl="1" indent="-317500" algn="l" rtl="0">
              <a:lnSpc>
                <a:spcPct val="200000"/>
              </a:lnSpc>
              <a:spcBef>
                <a:spcPts val="0"/>
              </a:spcBef>
              <a:spcAft>
                <a:spcPts val="0"/>
              </a:spcAft>
              <a:buSzPts val="1400"/>
              <a:buChar char="○"/>
            </a:pPr>
            <a:r>
              <a:rPr lang="en"/>
              <a:t>Medicare Savings Program; Medicaid pays for some or all Medicare deductibles, premiums, copays and coinsurance</a:t>
            </a:r>
            <a:endParaRPr/>
          </a:p>
          <a:p>
            <a:pPr marL="457200" lvl="0" indent="-317500" algn="l" rtl="0">
              <a:lnSpc>
                <a:spcPct val="200000"/>
              </a:lnSpc>
              <a:spcBef>
                <a:spcPts val="0"/>
              </a:spcBef>
              <a:spcAft>
                <a:spcPts val="0"/>
              </a:spcAft>
              <a:buSzPts val="1400"/>
              <a:buChar char="●"/>
            </a:pPr>
            <a:r>
              <a:rPr lang="en" u="sng"/>
              <a:t>Offers Coordinated Care</a:t>
            </a:r>
            <a:endParaRPr u="sng"/>
          </a:p>
          <a:p>
            <a:pPr marL="457200" lvl="0" indent="-317500" algn="l" rtl="0">
              <a:lnSpc>
                <a:spcPct val="200000"/>
              </a:lnSpc>
              <a:spcBef>
                <a:spcPts val="0"/>
              </a:spcBef>
              <a:spcAft>
                <a:spcPts val="0"/>
              </a:spcAft>
              <a:buSzPts val="1400"/>
              <a:buChar char="●"/>
            </a:pPr>
            <a:r>
              <a:rPr lang="en" u="sng"/>
              <a:t>Offers Long-Term Care</a:t>
            </a:r>
            <a:endParaRPr u="sng"/>
          </a:p>
        </p:txBody>
      </p:sp>
      <p:sp>
        <p:nvSpPr>
          <p:cNvPr id="490" name="Google Shape;490;p55"/>
          <p:cNvSpPr txBox="1">
            <a:spLocks noGrp="1"/>
          </p:cNvSpPr>
          <p:nvPr>
            <p:ph type="title"/>
          </p:nvPr>
        </p:nvSpPr>
        <p:spPr>
          <a:xfrm>
            <a:off x="1951650" y="113232"/>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Dual Eligible: Why it is helpful?</a:t>
            </a:r>
            <a:endParaRPr/>
          </a:p>
        </p:txBody>
      </p:sp>
      <p:pic>
        <p:nvPicPr>
          <p:cNvPr id="2" name="Picture 1" descr="A white box with a pink cross&#10;&#10;Description automatically generated">
            <a:extLst>
              <a:ext uri="{FF2B5EF4-FFF2-40B4-BE49-F238E27FC236}">
                <a16:creationId xmlns:a16="http://schemas.microsoft.com/office/drawing/2014/main" id="{4E42E63D-A40B-C902-770D-45B424C52D6C}"/>
              </a:ext>
            </a:extLst>
          </p:cNvPr>
          <p:cNvPicPr>
            <a:picLocks noChangeAspect="1"/>
          </p:cNvPicPr>
          <p:nvPr/>
        </p:nvPicPr>
        <p:blipFill>
          <a:blip r:embed="rId5"/>
          <a:stretch>
            <a:fillRect/>
          </a:stretch>
        </p:blipFill>
        <p:spPr>
          <a:xfrm>
            <a:off x="3543300" y="3295650"/>
            <a:ext cx="1543050" cy="1543050"/>
          </a:xfrm>
          <a:prstGeom prst="rect">
            <a:avLst/>
          </a:prstGeom>
        </p:spPr>
      </p:pic>
      <p:pic>
        <p:nvPicPr>
          <p:cNvPr id="3" name="Picture 2" descr="A hands holding a circle with a cross&#10;&#10;Description automatically generated">
            <a:extLst>
              <a:ext uri="{FF2B5EF4-FFF2-40B4-BE49-F238E27FC236}">
                <a16:creationId xmlns:a16="http://schemas.microsoft.com/office/drawing/2014/main" id="{65665D5C-9A3A-F5D7-AB2C-E3BC76A2DDD7}"/>
              </a:ext>
            </a:extLst>
          </p:cNvPr>
          <p:cNvPicPr>
            <a:picLocks noChangeAspect="1"/>
          </p:cNvPicPr>
          <p:nvPr/>
        </p:nvPicPr>
        <p:blipFill>
          <a:blip r:embed="rId6"/>
          <a:stretch>
            <a:fillRect/>
          </a:stretch>
        </p:blipFill>
        <p:spPr>
          <a:xfrm>
            <a:off x="5934075" y="3295650"/>
            <a:ext cx="1543050" cy="1543050"/>
          </a:xfrm>
          <a:prstGeom prst="rect">
            <a:avLst/>
          </a:prstGeom>
        </p:spPr>
      </p:pic>
      <p:pic>
        <p:nvPicPr>
          <p:cNvPr id="4" name="Picture 3" descr="A yellow arrow pointing to a stack of coins&#10;&#10;Description automatically generated">
            <a:extLst>
              <a:ext uri="{FF2B5EF4-FFF2-40B4-BE49-F238E27FC236}">
                <a16:creationId xmlns:a16="http://schemas.microsoft.com/office/drawing/2014/main" id="{E3AD13AA-A4B2-D803-5F11-0E8EE16FAEAD}"/>
              </a:ext>
            </a:extLst>
          </p:cNvPr>
          <p:cNvPicPr>
            <a:picLocks noChangeAspect="1"/>
          </p:cNvPicPr>
          <p:nvPr/>
        </p:nvPicPr>
        <p:blipFill>
          <a:blip r:embed="rId7"/>
          <a:stretch>
            <a:fillRect/>
          </a:stretch>
        </p:blipFill>
        <p:spPr>
          <a:xfrm>
            <a:off x="5124450" y="1152525"/>
            <a:ext cx="1104900" cy="1104900"/>
          </a:xfrm>
          <a:prstGeom prst="rect">
            <a:avLst/>
          </a:prstGeom>
        </p:spPr>
      </p:pic>
      <p:pic>
        <p:nvPicPr>
          <p:cNvPr id="6" name="Recorded Sound">
            <a:hlinkClick r:id="" action="ppaction://media"/>
            <a:extLst>
              <a:ext uri="{FF2B5EF4-FFF2-40B4-BE49-F238E27FC236}">
                <a16:creationId xmlns:a16="http://schemas.microsoft.com/office/drawing/2014/main" id="{0F3B6A3B-EAAB-5599-392F-CC6C36F32B48}"/>
              </a:ext>
            </a:extLst>
          </p:cNvPr>
          <p:cNvPicPr>
            <a:picLocks noChangeAspect="1"/>
          </p:cNvPicPr>
          <p:nvPr>
            <a:audioFile r:link="rId1"/>
            <p:extLst>
              <p:ext uri="{DAA4B4D4-6D71-4841-9C94-3DE7FCFB9230}">
                <p14:media xmlns:p14="http://schemas.microsoft.com/office/powerpoint/2010/main" r:embed="rId2">
                  <p14:trim st="1765"/>
                </p14:media>
              </p:ext>
            </p:extLst>
          </p:nvPr>
        </p:nvPicPr>
        <p:blipFill>
          <a:blip r:embed="rId8"/>
          <a:stretch>
            <a:fillRect/>
          </a:stretch>
        </p:blipFill>
        <p:spPr>
          <a:xfrm>
            <a:off x="8406700" y="443561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924"/>
    </mc:Choice>
    <mc:Fallback xmlns="">
      <p:transition spd="slow" advTm="3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6"/>
          <p:cNvSpPr txBox="1">
            <a:spLocks noGrp="1"/>
          </p:cNvSpPr>
          <p:nvPr>
            <p:ph type="body" idx="1"/>
          </p:nvPr>
        </p:nvSpPr>
        <p:spPr>
          <a:xfrm>
            <a:off x="831800" y="1163850"/>
            <a:ext cx="7053600" cy="3132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Social Security enrolls a patient into </a:t>
            </a:r>
            <a:r>
              <a:rPr lang="en" sz="1800" u="sng"/>
              <a:t>Original Medicare</a:t>
            </a:r>
            <a:endParaRPr sz="1800" u="sng"/>
          </a:p>
        </p:txBody>
      </p:sp>
      <p:sp>
        <p:nvSpPr>
          <p:cNvPr id="498" name="Google Shape;498;p56"/>
          <p:cNvSpPr txBox="1">
            <a:spLocks noGrp="1"/>
          </p:cNvSpPr>
          <p:nvPr>
            <p:ph type="title"/>
          </p:nvPr>
        </p:nvSpPr>
        <p:spPr>
          <a:xfrm>
            <a:off x="1503600" y="317550"/>
            <a:ext cx="613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Medigap</a:t>
            </a:r>
            <a:endParaRPr/>
          </a:p>
        </p:txBody>
      </p:sp>
      <p:sp>
        <p:nvSpPr>
          <p:cNvPr id="499" name="Google Shape;499;p56"/>
          <p:cNvSpPr txBox="1">
            <a:spLocks noGrp="1"/>
          </p:cNvSpPr>
          <p:nvPr>
            <p:ph type="body" idx="1"/>
          </p:nvPr>
        </p:nvSpPr>
        <p:spPr>
          <a:xfrm>
            <a:off x="6567475" y="1064150"/>
            <a:ext cx="2868900" cy="673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500"/>
              <a:t>(            +             )</a:t>
            </a:r>
            <a:endParaRPr sz="2500"/>
          </a:p>
        </p:txBody>
      </p:sp>
      <p:sp>
        <p:nvSpPr>
          <p:cNvPr id="500" name="Google Shape;500;p56"/>
          <p:cNvSpPr/>
          <p:nvPr/>
        </p:nvSpPr>
        <p:spPr>
          <a:xfrm>
            <a:off x="6801300" y="1064147"/>
            <a:ext cx="839100" cy="492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6"/>
          <p:cNvSpPr txBox="1">
            <a:spLocks noGrp="1"/>
          </p:cNvSpPr>
          <p:nvPr>
            <p:ph type="title"/>
          </p:nvPr>
        </p:nvSpPr>
        <p:spPr>
          <a:xfrm>
            <a:off x="6660450" y="1024100"/>
            <a:ext cx="1120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t> medicare PART</a:t>
            </a:r>
            <a:endParaRPr sz="1200"/>
          </a:p>
        </p:txBody>
      </p:sp>
      <p:pic>
        <p:nvPicPr>
          <p:cNvPr id="502" name="Google Shape;502;p56"/>
          <p:cNvPicPr preferRelativeResize="0"/>
          <p:nvPr/>
        </p:nvPicPr>
        <p:blipFill>
          <a:blip r:embed="rId5">
            <a:alphaModFix/>
          </a:blip>
          <a:stretch>
            <a:fillRect/>
          </a:stretch>
        </p:blipFill>
        <p:spPr>
          <a:xfrm>
            <a:off x="7093361" y="1273400"/>
            <a:ext cx="254975" cy="255000"/>
          </a:xfrm>
          <a:prstGeom prst="rect">
            <a:avLst/>
          </a:prstGeom>
          <a:noFill/>
          <a:ln>
            <a:noFill/>
          </a:ln>
        </p:spPr>
      </p:pic>
      <p:pic>
        <p:nvPicPr>
          <p:cNvPr id="503" name="Google Shape;503;p56"/>
          <p:cNvPicPr preferRelativeResize="0"/>
          <p:nvPr/>
        </p:nvPicPr>
        <p:blipFill>
          <a:blip r:embed="rId6">
            <a:alphaModFix/>
          </a:blip>
          <a:stretch>
            <a:fillRect/>
          </a:stretch>
        </p:blipFill>
        <p:spPr>
          <a:xfrm>
            <a:off x="8297062" y="1273412"/>
            <a:ext cx="254975" cy="254975"/>
          </a:xfrm>
          <a:prstGeom prst="rect">
            <a:avLst/>
          </a:prstGeom>
          <a:noFill/>
          <a:ln>
            <a:noFill/>
          </a:ln>
        </p:spPr>
      </p:pic>
      <p:pic>
        <p:nvPicPr>
          <p:cNvPr id="504" name="Google Shape;504;p56"/>
          <p:cNvPicPr preferRelativeResize="0"/>
          <p:nvPr/>
        </p:nvPicPr>
        <p:blipFill>
          <a:blip r:embed="rId7">
            <a:alphaModFix/>
          </a:blip>
          <a:stretch>
            <a:fillRect/>
          </a:stretch>
        </p:blipFill>
        <p:spPr>
          <a:xfrm>
            <a:off x="6660449" y="890249"/>
            <a:ext cx="254975" cy="254975"/>
          </a:xfrm>
          <a:prstGeom prst="rect">
            <a:avLst/>
          </a:prstGeom>
          <a:noFill/>
          <a:ln>
            <a:noFill/>
          </a:ln>
        </p:spPr>
      </p:pic>
      <p:sp>
        <p:nvSpPr>
          <p:cNvPr id="505" name="Google Shape;505;p56"/>
          <p:cNvSpPr/>
          <p:nvPr/>
        </p:nvSpPr>
        <p:spPr>
          <a:xfrm>
            <a:off x="8005000" y="1064147"/>
            <a:ext cx="839100" cy="492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6"/>
          <p:cNvSpPr txBox="1">
            <a:spLocks noGrp="1"/>
          </p:cNvSpPr>
          <p:nvPr>
            <p:ph type="title"/>
          </p:nvPr>
        </p:nvSpPr>
        <p:spPr>
          <a:xfrm>
            <a:off x="7864150" y="1024100"/>
            <a:ext cx="1120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t> medicare PART</a:t>
            </a:r>
            <a:endParaRPr sz="1200"/>
          </a:p>
        </p:txBody>
      </p:sp>
      <p:pic>
        <p:nvPicPr>
          <p:cNvPr id="507" name="Google Shape;507;p56"/>
          <p:cNvPicPr preferRelativeResize="0"/>
          <p:nvPr/>
        </p:nvPicPr>
        <p:blipFill>
          <a:blip r:embed="rId6">
            <a:alphaModFix/>
          </a:blip>
          <a:stretch>
            <a:fillRect/>
          </a:stretch>
        </p:blipFill>
        <p:spPr>
          <a:xfrm>
            <a:off x="8297061" y="1273398"/>
            <a:ext cx="254975" cy="254975"/>
          </a:xfrm>
          <a:prstGeom prst="rect">
            <a:avLst/>
          </a:prstGeom>
          <a:noFill/>
          <a:ln>
            <a:noFill/>
          </a:ln>
        </p:spPr>
      </p:pic>
      <p:pic>
        <p:nvPicPr>
          <p:cNvPr id="508" name="Google Shape;508;p56"/>
          <p:cNvPicPr preferRelativeResize="0"/>
          <p:nvPr/>
        </p:nvPicPr>
        <p:blipFill>
          <a:blip r:embed="rId7">
            <a:alphaModFix/>
          </a:blip>
          <a:stretch>
            <a:fillRect/>
          </a:stretch>
        </p:blipFill>
        <p:spPr>
          <a:xfrm>
            <a:off x="7874436" y="890249"/>
            <a:ext cx="254975" cy="254975"/>
          </a:xfrm>
          <a:prstGeom prst="rect">
            <a:avLst/>
          </a:prstGeom>
          <a:noFill/>
          <a:ln>
            <a:noFill/>
          </a:ln>
        </p:spPr>
      </p:pic>
      <p:sp>
        <p:nvSpPr>
          <p:cNvPr id="509" name="Google Shape;509;p56"/>
          <p:cNvSpPr txBox="1">
            <a:spLocks noGrp="1"/>
          </p:cNvSpPr>
          <p:nvPr>
            <p:ph type="body" idx="1"/>
          </p:nvPr>
        </p:nvSpPr>
        <p:spPr>
          <a:xfrm>
            <a:off x="831800" y="2006150"/>
            <a:ext cx="7807200" cy="89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t>IF you choose to have Original Medicare coverage, you can </a:t>
            </a:r>
            <a:r>
              <a:rPr lang="en" sz="1800" b="1" u="sng"/>
              <a:t>buy</a:t>
            </a:r>
            <a:r>
              <a:rPr lang="en" sz="1800"/>
              <a:t> Medicare Supplement Insurance policy from a private insurance company. </a:t>
            </a:r>
            <a:endParaRPr sz="1800" u="sng"/>
          </a:p>
        </p:txBody>
      </p:sp>
      <p:sp>
        <p:nvSpPr>
          <p:cNvPr id="510" name="Google Shape;510;p56"/>
          <p:cNvSpPr txBox="1">
            <a:spLocks noGrp="1"/>
          </p:cNvSpPr>
          <p:nvPr>
            <p:ph type="body" idx="1"/>
          </p:nvPr>
        </p:nvSpPr>
        <p:spPr>
          <a:xfrm>
            <a:off x="831800" y="2896250"/>
            <a:ext cx="7807200" cy="89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100"/>
              <a:t>Medicare Supplement Insurance policy = </a:t>
            </a:r>
            <a:r>
              <a:rPr lang="en" sz="2100" b="1"/>
              <a:t>MEDIGAP </a:t>
            </a:r>
            <a:endParaRPr sz="2100" b="1" u="sng"/>
          </a:p>
        </p:txBody>
      </p:sp>
      <p:sp>
        <p:nvSpPr>
          <p:cNvPr id="511" name="Google Shape;511;p56"/>
          <p:cNvSpPr txBox="1">
            <a:spLocks noGrp="1"/>
          </p:cNvSpPr>
          <p:nvPr>
            <p:ph type="body" idx="1"/>
          </p:nvPr>
        </p:nvSpPr>
        <p:spPr>
          <a:xfrm>
            <a:off x="4995250" y="4012150"/>
            <a:ext cx="2868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100" i="1"/>
              <a:t>“Fills in the GAP”</a:t>
            </a:r>
            <a:r>
              <a:rPr lang="en" sz="2100"/>
              <a:t> </a:t>
            </a:r>
            <a:endParaRPr sz="2100" b="1" u="sng"/>
          </a:p>
        </p:txBody>
      </p:sp>
      <p:pic>
        <p:nvPicPr>
          <p:cNvPr id="512" name="Google Shape;512;p56"/>
          <p:cNvPicPr preferRelativeResize="0"/>
          <p:nvPr/>
        </p:nvPicPr>
        <p:blipFill>
          <a:blip r:embed="rId8">
            <a:alphaModFix/>
          </a:blip>
          <a:stretch>
            <a:fillRect/>
          </a:stretch>
        </p:blipFill>
        <p:spPr>
          <a:xfrm>
            <a:off x="2797675" y="3422800"/>
            <a:ext cx="1601075" cy="1601075"/>
          </a:xfrm>
          <a:prstGeom prst="rect">
            <a:avLst/>
          </a:prstGeom>
          <a:noFill/>
          <a:ln>
            <a:noFill/>
          </a:ln>
        </p:spPr>
      </p:pic>
      <p:pic>
        <p:nvPicPr>
          <p:cNvPr id="2" name="slide 21">
            <a:hlinkClick r:id="" action="ppaction://media"/>
            <a:extLst>
              <a:ext uri="{FF2B5EF4-FFF2-40B4-BE49-F238E27FC236}">
                <a16:creationId xmlns:a16="http://schemas.microsoft.com/office/drawing/2014/main" id="{5137FEF1-E5EE-ACFD-4846-36243FDCE3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59370" y="4413588"/>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7"/>
          <p:cNvSpPr txBox="1">
            <a:spLocks noGrp="1"/>
          </p:cNvSpPr>
          <p:nvPr>
            <p:ph type="title"/>
          </p:nvPr>
        </p:nvSpPr>
        <p:spPr>
          <a:xfrm>
            <a:off x="1503600" y="545050"/>
            <a:ext cx="613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Medigap CONTINUED</a:t>
            </a:r>
            <a:endParaRPr/>
          </a:p>
        </p:txBody>
      </p:sp>
      <p:pic>
        <p:nvPicPr>
          <p:cNvPr id="518" name="Google Shape;518;p57"/>
          <p:cNvPicPr preferRelativeResize="0"/>
          <p:nvPr/>
        </p:nvPicPr>
        <p:blipFill>
          <a:blip r:embed="rId5">
            <a:alphaModFix/>
          </a:blip>
          <a:stretch>
            <a:fillRect/>
          </a:stretch>
        </p:blipFill>
        <p:spPr>
          <a:xfrm>
            <a:off x="1683150" y="0"/>
            <a:ext cx="1396050" cy="1396050"/>
          </a:xfrm>
          <a:prstGeom prst="rect">
            <a:avLst/>
          </a:prstGeom>
          <a:noFill/>
          <a:ln>
            <a:noFill/>
          </a:ln>
        </p:spPr>
      </p:pic>
      <p:sp>
        <p:nvSpPr>
          <p:cNvPr id="519" name="Google Shape;519;p57"/>
          <p:cNvSpPr txBox="1">
            <a:spLocks noGrp="1"/>
          </p:cNvSpPr>
          <p:nvPr>
            <p:ph type="body" idx="1"/>
          </p:nvPr>
        </p:nvSpPr>
        <p:spPr>
          <a:xfrm>
            <a:off x="939150" y="1552425"/>
            <a:ext cx="6497400" cy="922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t>Medigap covers some of the costs that Medicare does not, such as out-of-pocket copayments, coinsurance, and deductible expenses</a:t>
            </a:r>
            <a:endParaRPr sz="1800" u="sng"/>
          </a:p>
        </p:txBody>
      </p:sp>
      <p:pic>
        <p:nvPicPr>
          <p:cNvPr id="520" name="Google Shape;520;p57">
            <a:hlinkClick r:id="rId6"/>
          </p:cNvPr>
          <p:cNvPicPr preferRelativeResize="0"/>
          <p:nvPr/>
        </p:nvPicPr>
        <p:blipFill>
          <a:blip r:embed="rId7">
            <a:alphaModFix/>
          </a:blip>
          <a:stretch>
            <a:fillRect/>
          </a:stretch>
        </p:blipFill>
        <p:spPr>
          <a:xfrm>
            <a:off x="1497400" y="2571750"/>
            <a:ext cx="1767550" cy="2279351"/>
          </a:xfrm>
          <a:prstGeom prst="rect">
            <a:avLst/>
          </a:prstGeom>
          <a:noFill/>
          <a:ln>
            <a:noFill/>
          </a:ln>
        </p:spPr>
      </p:pic>
      <p:pic>
        <p:nvPicPr>
          <p:cNvPr id="521" name="Google Shape;521;p57"/>
          <p:cNvPicPr preferRelativeResize="0"/>
          <p:nvPr/>
        </p:nvPicPr>
        <p:blipFill>
          <a:blip r:embed="rId8">
            <a:alphaModFix/>
          </a:blip>
          <a:stretch>
            <a:fillRect/>
          </a:stretch>
        </p:blipFill>
        <p:spPr>
          <a:xfrm>
            <a:off x="3079200" y="2631600"/>
            <a:ext cx="1211950" cy="1211950"/>
          </a:xfrm>
          <a:prstGeom prst="rect">
            <a:avLst/>
          </a:prstGeom>
          <a:noFill/>
          <a:ln>
            <a:noFill/>
          </a:ln>
        </p:spPr>
      </p:pic>
      <p:sp>
        <p:nvSpPr>
          <p:cNvPr id="522" name="Google Shape;522;p57"/>
          <p:cNvSpPr txBox="1">
            <a:spLocks noGrp="1"/>
          </p:cNvSpPr>
          <p:nvPr>
            <p:ph type="body" idx="1"/>
          </p:nvPr>
        </p:nvSpPr>
        <p:spPr>
          <a:xfrm>
            <a:off x="4671675" y="3110075"/>
            <a:ext cx="3668400" cy="1396200"/>
          </a:xfrm>
          <a:prstGeom prst="rect">
            <a:avLst/>
          </a:prstGeom>
          <a:solidFill>
            <a:schemeClr val="accent3"/>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sz="1800"/>
              <a:t>Need more information on your health care choices? Click on the publication on the left to read more! </a:t>
            </a:r>
            <a:endParaRPr sz="1800" u="sng"/>
          </a:p>
        </p:txBody>
      </p:sp>
      <p:pic>
        <p:nvPicPr>
          <p:cNvPr id="523" name="Google Shape;523;p57"/>
          <p:cNvPicPr preferRelativeResize="0"/>
          <p:nvPr/>
        </p:nvPicPr>
        <p:blipFill>
          <a:blip r:embed="rId9">
            <a:alphaModFix/>
          </a:blip>
          <a:stretch>
            <a:fillRect/>
          </a:stretch>
        </p:blipFill>
        <p:spPr>
          <a:xfrm>
            <a:off x="7436550" y="1263263"/>
            <a:ext cx="1211950" cy="1211950"/>
          </a:xfrm>
          <a:prstGeom prst="rect">
            <a:avLst/>
          </a:prstGeom>
          <a:noFill/>
          <a:ln>
            <a:noFill/>
          </a:ln>
        </p:spPr>
      </p:pic>
      <p:pic>
        <p:nvPicPr>
          <p:cNvPr id="2" name="slide 22 ">
            <a:hlinkClick r:id="" action="ppaction://media"/>
            <a:extLst>
              <a:ext uri="{FF2B5EF4-FFF2-40B4-BE49-F238E27FC236}">
                <a16:creationId xmlns:a16="http://schemas.microsoft.com/office/drawing/2014/main" id="{FF646922-A8EE-5FD4-0CAC-8AC6571E38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14088" y="4413588"/>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8"/>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ADVANTAGE</a:t>
            </a:r>
            <a:endParaRPr/>
          </a:p>
        </p:txBody>
      </p:sp>
      <p:sp>
        <p:nvSpPr>
          <p:cNvPr id="529" name="Google Shape;529;p58"/>
          <p:cNvSpPr txBox="1">
            <a:spLocks noGrp="1"/>
          </p:cNvSpPr>
          <p:nvPr>
            <p:ph type="body" idx="4294967295"/>
          </p:nvPr>
        </p:nvSpPr>
        <p:spPr>
          <a:xfrm>
            <a:off x="1138500" y="1153700"/>
            <a:ext cx="6497400" cy="922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Medicare-approved plan from a private company that bundles Part A, Part B, and usually prescription drug coverage (Part D) into one plan. </a:t>
            </a:r>
            <a:endParaRPr sz="1800" u="sng" dirty="0"/>
          </a:p>
        </p:txBody>
      </p:sp>
      <p:sp>
        <p:nvSpPr>
          <p:cNvPr id="530" name="Google Shape;530;p58"/>
          <p:cNvSpPr txBox="1">
            <a:spLocks noGrp="1"/>
          </p:cNvSpPr>
          <p:nvPr>
            <p:ph type="body" idx="4294967295"/>
          </p:nvPr>
        </p:nvSpPr>
        <p:spPr>
          <a:xfrm>
            <a:off x="1462825" y="2671900"/>
            <a:ext cx="3946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100"/>
              <a:t>Medicare Advantage Plan = </a:t>
            </a:r>
            <a:endParaRPr sz="2100" u="sng"/>
          </a:p>
        </p:txBody>
      </p:sp>
      <p:sp>
        <p:nvSpPr>
          <p:cNvPr id="531" name="Google Shape;531;p58"/>
          <p:cNvSpPr/>
          <p:nvPr/>
        </p:nvSpPr>
        <p:spPr>
          <a:xfrm>
            <a:off x="5000538" y="23962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txBox="1">
            <a:spLocks noGrp="1"/>
          </p:cNvSpPr>
          <p:nvPr>
            <p:ph type="title"/>
          </p:nvPr>
        </p:nvSpPr>
        <p:spPr>
          <a:xfrm>
            <a:off x="4901225" y="24771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pic>
        <p:nvPicPr>
          <p:cNvPr id="533" name="Google Shape;533;p58"/>
          <p:cNvPicPr preferRelativeResize="0"/>
          <p:nvPr/>
        </p:nvPicPr>
        <p:blipFill>
          <a:blip r:embed="rId5">
            <a:alphaModFix/>
          </a:blip>
          <a:stretch>
            <a:fillRect/>
          </a:stretch>
        </p:blipFill>
        <p:spPr>
          <a:xfrm>
            <a:off x="5685840" y="2965985"/>
            <a:ext cx="492700" cy="492700"/>
          </a:xfrm>
          <a:prstGeom prst="rect">
            <a:avLst/>
          </a:prstGeom>
          <a:noFill/>
          <a:ln>
            <a:noFill/>
          </a:ln>
        </p:spPr>
      </p:pic>
      <p:sp>
        <p:nvSpPr>
          <p:cNvPr id="534" name="Google Shape;534;p58"/>
          <p:cNvSpPr txBox="1">
            <a:spLocks noGrp="1"/>
          </p:cNvSpPr>
          <p:nvPr>
            <p:ph type="subTitle" idx="4294967295"/>
          </p:nvPr>
        </p:nvSpPr>
        <p:spPr>
          <a:xfrm>
            <a:off x="1138500" y="3647875"/>
            <a:ext cx="72369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1C6274"/>
                </a:solidFill>
              </a:rPr>
              <a:t>Can include additional benefits such as vision, hearing, and dental! </a:t>
            </a:r>
            <a:endParaRPr sz="1800">
              <a:solidFill>
                <a:srgbClr val="1C6274"/>
              </a:solidFill>
            </a:endParaRPr>
          </a:p>
        </p:txBody>
      </p:sp>
      <p:pic>
        <p:nvPicPr>
          <p:cNvPr id="535" name="Google Shape;535;p58"/>
          <p:cNvPicPr preferRelativeResize="0"/>
          <p:nvPr/>
        </p:nvPicPr>
        <p:blipFill>
          <a:blip r:embed="rId6">
            <a:alphaModFix/>
          </a:blip>
          <a:stretch>
            <a:fillRect/>
          </a:stretch>
        </p:blipFill>
        <p:spPr>
          <a:xfrm>
            <a:off x="5961325" y="4239725"/>
            <a:ext cx="743850" cy="743850"/>
          </a:xfrm>
          <a:prstGeom prst="rect">
            <a:avLst/>
          </a:prstGeom>
          <a:noFill/>
          <a:ln>
            <a:noFill/>
          </a:ln>
        </p:spPr>
      </p:pic>
      <p:pic>
        <p:nvPicPr>
          <p:cNvPr id="536" name="Google Shape;536;p58"/>
          <p:cNvPicPr preferRelativeResize="0"/>
          <p:nvPr/>
        </p:nvPicPr>
        <p:blipFill>
          <a:blip r:embed="rId7">
            <a:alphaModFix/>
          </a:blip>
          <a:stretch>
            <a:fillRect/>
          </a:stretch>
        </p:blipFill>
        <p:spPr>
          <a:xfrm>
            <a:off x="4385025" y="4239725"/>
            <a:ext cx="743850" cy="743850"/>
          </a:xfrm>
          <a:prstGeom prst="rect">
            <a:avLst/>
          </a:prstGeom>
          <a:noFill/>
          <a:ln>
            <a:noFill/>
          </a:ln>
        </p:spPr>
      </p:pic>
      <p:pic>
        <p:nvPicPr>
          <p:cNvPr id="537" name="Google Shape;537;p58"/>
          <p:cNvPicPr preferRelativeResize="0"/>
          <p:nvPr/>
        </p:nvPicPr>
        <p:blipFill>
          <a:blip r:embed="rId8">
            <a:alphaModFix/>
          </a:blip>
          <a:stretch>
            <a:fillRect/>
          </a:stretch>
        </p:blipFill>
        <p:spPr>
          <a:xfrm>
            <a:off x="2394475" y="4150254"/>
            <a:ext cx="922817" cy="922801"/>
          </a:xfrm>
          <a:prstGeom prst="rect">
            <a:avLst/>
          </a:prstGeom>
          <a:noFill/>
          <a:ln>
            <a:noFill/>
          </a:ln>
        </p:spPr>
      </p:pic>
      <p:pic>
        <p:nvPicPr>
          <p:cNvPr id="538" name="Google Shape;538;p58"/>
          <p:cNvPicPr preferRelativeResize="0"/>
          <p:nvPr/>
        </p:nvPicPr>
        <p:blipFill>
          <a:blip r:embed="rId9">
            <a:alphaModFix/>
          </a:blip>
          <a:stretch>
            <a:fillRect/>
          </a:stretch>
        </p:blipFill>
        <p:spPr>
          <a:xfrm>
            <a:off x="3564811" y="4325300"/>
            <a:ext cx="572700" cy="572700"/>
          </a:xfrm>
          <a:prstGeom prst="rect">
            <a:avLst/>
          </a:prstGeom>
          <a:noFill/>
          <a:ln>
            <a:noFill/>
          </a:ln>
        </p:spPr>
      </p:pic>
      <p:pic>
        <p:nvPicPr>
          <p:cNvPr id="539" name="Google Shape;539;p58"/>
          <p:cNvPicPr preferRelativeResize="0"/>
          <p:nvPr/>
        </p:nvPicPr>
        <p:blipFill>
          <a:blip r:embed="rId9">
            <a:alphaModFix/>
          </a:blip>
          <a:stretch>
            <a:fillRect/>
          </a:stretch>
        </p:blipFill>
        <p:spPr>
          <a:xfrm>
            <a:off x="5258761" y="4348150"/>
            <a:ext cx="572700" cy="572700"/>
          </a:xfrm>
          <a:prstGeom prst="rect">
            <a:avLst/>
          </a:prstGeom>
          <a:noFill/>
          <a:ln>
            <a:noFill/>
          </a:ln>
        </p:spPr>
      </p:pic>
      <p:pic>
        <p:nvPicPr>
          <p:cNvPr id="2" name="Recorded Sound">
            <a:hlinkClick r:id="" action="ppaction://media"/>
            <a:extLst>
              <a:ext uri="{FF2B5EF4-FFF2-40B4-BE49-F238E27FC236}">
                <a16:creationId xmlns:a16="http://schemas.microsoft.com/office/drawing/2014/main" id="{755A823C-E9D1-25FE-5B49-493B595694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75058" y="43739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57"/>
    </mc:Choice>
    <mc:Fallback xmlns="">
      <p:transition spd="slow" advTm="4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9"/>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ADVANTAGE Plans include all of the following: </a:t>
            </a:r>
            <a:endParaRPr/>
          </a:p>
        </p:txBody>
      </p:sp>
      <p:sp>
        <p:nvSpPr>
          <p:cNvPr id="545" name="Google Shape;545;p59"/>
          <p:cNvSpPr/>
          <p:nvPr/>
        </p:nvSpPr>
        <p:spPr>
          <a:xfrm>
            <a:off x="7337998" y="230900"/>
            <a:ext cx="1550100" cy="922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9"/>
          <p:cNvSpPr txBox="1">
            <a:spLocks noGrp="1"/>
          </p:cNvSpPr>
          <p:nvPr>
            <p:ph type="title"/>
          </p:nvPr>
        </p:nvSpPr>
        <p:spPr>
          <a:xfrm>
            <a:off x="7082100" y="918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a:t>
            </a:r>
            <a:r>
              <a:rPr lang="en" sz="2000"/>
              <a:t>medicare PART</a:t>
            </a:r>
            <a:endParaRPr sz="2000"/>
          </a:p>
        </p:txBody>
      </p:sp>
      <p:pic>
        <p:nvPicPr>
          <p:cNvPr id="547" name="Google Shape;547;p59"/>
          <p:cNvPicPr preferRelativeResize="0"/>
          <p:nvPr/>
        </p:nvPicPr>
        <p:blipFill>
          <a:blip r:embed="rId5">
            <a:alphaModFix/>
          </a:blip>
          <a:stretch>
            <a:fillRect/>
          </a:stretch>
        </p:blipFill>
        <p:spPr>
          <a:xfrm>
            <a:off x="7866690" y="581135"/>
            <a:ext cx="492700" cy="492700"/>
          </a:xfrm>
          <a:prstGeom prst="rect">
            <a:avLst/>
          </a:prstGeom>
          <a:noFill/>
          <a:ln>
            <a:noFill/>
          </a:ln>
        </p:spPr>
      </p:pic>
      <p:sp>
        <p:nvSpPr>
          <p:cNvPr id="548" name="Google Shape;548;p59"/>
          <p:cNvSpPr txBox="1">
            <a:spLocks noGrp="1"/>
          </p:cNvSpPr>
          <p:nvPr>
            <p:ph type="subTitle" idx="4294967295"/>
          </p:nvPr>
        </p:nvSpPr>
        <p:spPr>
          <a:xfrm>
            <a:off x="459675" y="1679925"/>
            <a:ext cx="7236900" cy="1827600"/>
          </a:xfrm>
          <a:prstGeom prst="rect">
            <a:avLst/>
          </a:prstGeom>
          <a:ln>
            <a:noFill/>
          </a:ln>
        </p:spPr>
        <p:txBody>
          <a:bodyPr spcFirstLastPara="1" wrap="square" lIns="91425" tIns="91425" rIns="91425" bIns="91425" anchor="t" anchorCtr="0">
            <a:noAutofit/>
          </a:bodyPr>
          <a:lstStyle/>
          <a:p>
            <a:pPr marL="457200" lvl="0" indent="-342900" algn="ctr" rtl="0">
              <a:lnSpc>
                <a:spcPct val="150000"/>
              </a:lnSpc>
              <a:spcBef>
                <a:spcPts val="0"/>
              </a:spcBef>
              <a:spcAft>
                <a:spcPts val="0"/>
              </a:spcAft>
              <a:buClr>
                <a:srgbClr val="1C6274"/>
              </a:buClr>
              <a:buSzPts val="1800"/>
              <a:buChar char="●"/>
            </a:pPr>
            <a:r>
              <a:rPr lang="en">
                <a:solidFill>
                  <a:srgbClr val="1C6274"/>
                </a:solidFill>
              </a:rPr>
              <a:t>Health Maintenance Organization (HMO) Plans</a:t>
            </a:r>
            <a:endParaRPr>
              <a:solidFill>
                <a:srgbClr val="1C6274"/>
              </a:solidFill>
            </a:endParaRPr>
          </a:p>
          <a:p>
            <a:pPr marL="457200" lvl="0" indent="-342900" algn="ctr" rtl="0">
              <a:lnSpc>
                <a:spcPct val="150000"/>
              </a:lnSpc>
              <a:spcBef>
                <a:spcPts val="0"/>
              </a:spcBef>
              <a:spcAft>
                <a:spcPts val="0"/>
              </a:spcAft>
              <a:buClr>
                <a:srgbClr val="1C6274"/>
              </a:buClr>
              <a:buSzPts val="1800"/>
              <a:buChar char="●"/>
            </a:pPr>
            <a:r>
              <a:rPr lang="en">
                <a:solidFill>
                  <a:srgbClr val="1C6274"/>
                </a:solidFill>
              </a:rPr>
              <a:t>Preferred Provider Organization (PPO) Plans</a:t>
            </a:r>
            <a:endParaRPr>
              <a:solidFill>
                <a:srgbClr val="1C6274"/>
              </a:solidFill>
            </a:endParaRPr>
          </a:p>
          <a:p>
            <a:pPr marL="457200" lvl="0" indent="-342900" algn="ctr" rtl="0">
              <a:lnSpc>
                <a:spcPct val="150000"/>
              </a:lnSpc>
              <a:spcBef>
                <a:spcPts val="0"/>
              </a:spcBef>
              <a:spcAft>
                <a:spcPts val="0"/>
              </a:spcAft>
              <a:buClr>
                <a:srgbClr val="1C6274"/>
              </a:buClr>
              <a:buSzPts val="1800"/>
              <a:buChar char="●"/>
            </a:pPr>
            <a:r>
              <a:rPr lang="en">
                <a:solidFill>
                  <a:srgbClr val="1C6274"/>
                </a:solidFill>
              </a:rPr>
              <a:t>Private Fee-for-Service (PFFS) Plans</a:t>
            </a:r>
            <a:endParaRPr>
              <a:solidFill>
                <a:srgbClr val="1C6274"/>
              </a:solidFill>
            </a:endParaRPr>
          </a:p>
          <a:p>
            <a:pPr marL="457200" lvl="0" indent="-342900" algn="ctr" rtl="0">
              <a:lnSpc>
                <a:spcPct val="150000"/>
              </a:lnSpc>
              <a:spcBef>
                <a:spcPts val="0"/>
              </a:spcBef>
              <a:spcAft>
                <a:spcPts val="0"/>
              </a:spcAft>
              <a:buClr>
                <a:srgbClr val="1C6274"/>
              </a:buClr>
              <a:buSzPts val="1800"/>
              <a:buChar char="●"/>
            </a:pPr>
            <a:r>
              <a:rPr lang="en">
                <a:solidFill>
                  <a:srgbClr val="1C6274"/>
                </a:solidFill>
              </a:rPr>
              <a:t>Special Needs Plans (SNPs) </a:t>
            </a:r>
            <a:endParaRPr>
              <a:solidFill>
                <a:srgbClr val="1C6274"/>
              </a:solidFill>
            </a:endParaRPr>
          </a:p>
        </p:txBody>
      </p:sp>
      <p:pic>
        <p:nvPicPr>
          <p:cNvPr id="549" name="Google Shape;549;p59"/>
          <p:cNvPicPr preferRelativeResize="0"/>
          <p:nvPr/>
        </p:nvPicPr>
        <p:blipFill rotWithShape="1">
          <a:blip r:embed="rId6">
            <a:alphaModFix/>
          </a:blip>
          <a:srcRect l="-690631" t="329970" r="605857" b="-414745"/>
          <a:stretch/>
        </p:blipFill>
        <p:spPr>
          <a:xfrm>
            <a:off x="5831450" y="2571750"/>
            <a:ext cx="743850" cy="743850"/>
          </a:xfrm>
          <a:prstGeom prst="rect">
            <a:avLst/>
          </a:prstGeom>
          <a:noFill/>
          <a:ln>
            <a:noFill/>
          </a:ln>
        </p:spPr>
      </p:pic>
      <p:pic>
        <p:nvPicPr>
          <p:cNvPr id="550" name="Google Shape;550;p59"/>
          <p:cNvPicPr preferRelativeResize="0"/>
          <p:nvPr/>
        </p:nvPicPr>
        <p:blipFill>
          <a:blip r:embed="rId7">
            <a:alphaModFix/>
          </a:blip>
          <a:stretch>
            <a:fillRect/>
          </a:stretch>
        </p:blipFill>
        <p:spPr>
          <a:xfrm>
            <a:off x="8018950" y="1255625"/>
            <a:ext cx="322374" cy="322374"/>
          </a:xfrm>
          <a:prstGeom prst="rect">
            <a:avLst/>
          </a:prstGeom>
          <a:noFill/>
          <a:ln>
            <a:noFill/>
          </a:ln>
        </p:spPr>
      </p:pic>
      <p:pic>
        <p:nvPicPr>
          <p:cNvPr id="551" name="Google Shape;551;p59"/>
          <p:cNvPicPr preferRelativeResize="0"/>
          <p:nvPr/>
        </p:nvPicPr>
        <p:blipFill>
          <a:blip r:embed="rId8">
            <a:alphaModFix/>
          </a:blip>
          <a:stretch>
            <a:fillRect/>
          </a:stretch>
        </p:blipFill>
        <p:spPr>
          <a:xfrm>
            <a:off x="7294000" y="1215525"/>
            <a:ext cx="402575" cy="402575"/>
          </a:xfrm>
          <a:prstGeom prst="rect">
            <a:avLst/>
          </a:prstGeom>
          <a:noFill/>
          <a:ln>
            <a:noFill/>
          </a:ln>
        </p:spPr>
      </p:pic>
      <p:pic>
        <p:nvPicPr>
          <p:cNvPr id="552" name="Google Shape;552;p59"/>
          <p:cNvPicPr preferRelativeResize="0"/>
          <p:nvPr/>
        </p:nvPicPr>
        <p:blipFill>
          <a:blip r:embed="rId9">
            <a:alphaModFix/>
          </a:blip>
          <a:stretch>
            <a:fillRect/>
          </a:stretch>
        </p:blipFill>
        <p:spPr>
          <a:xfrm>
            <a:off x="7772700" y="1331750"/>
            <a:ext cx="170125" cy="170125"/>
          </a:xfrm>
          <a:prstGeom prst="rect">
            <a:avLst/>
          </a:prstGeom>
          <a:noFill/>
          <a:ln>
            <a:noFill/>
          </a:ln>
        </p:spPr>
      </p:pic>
      <p:pic>
        <p:nvPicPr>
          <p:cNvPr id="553" name="Google Shape;553;p59"/>
          <p:cNvPicPr preferRelativeResize="0"/>
          <p:nvPr/>
        </p:nvPicPr>
        <p:blipFill>
          <a:blip r:embed="rId9">
            <a:alphaModFix/>
          </a:blip>
          <a:stretch>
            <a:fillRect/>
          </a:stretch>
        </p:blipFill>
        <p:spPr>
          <a:xfrm>
            <a:off x="8379350" y="1331750"/>
            <a:ext cx="170125" cy="170125"/>
          </a:xfrm>
          <a:prstGeom prst="rect">
            <a:avLst/>
          </a:prstGeom>
          <a:noFill/>
          <a:ln>
            <a:noFill/>
          </a:ln>
        </p:spPr>
      </p:pic>
      <p:pic>
        <p:nvPicPr>
          <p:cNvPr id="554" name="Google Shape;554;p59"/>
          <p:cNvPicPr preferRelativeResize="0"/>
          <p:nvPr/>
        </p:nvPicPr>
        <p:blipFill>
          <a:blip r:embed="rId6">
            <a:alphaModFix/>
          </a:blip>
          <a:stretch>
            <a:fillRect/>
          </a:stretch>
        </p:blipFill>
        <p:spPr>
          <a:xfrm>
            <a:off x="8587500" y="1215523"/>
            <a:ext cx="402575" cy="402575"/>
          </a:xfrm>
          <a:prstGeom prst="rect">
            <a:avLst/>
          </a:prstGeom>
          <a:noFill/>
          <a:ln>
            <a:noFill/>
          </a:ln>
        </p:spPr>
      </p:pic>
      <p:pic>
        <p:nvPicPr>
          <p:cNvPr id="555" name="Google Shape;555;p59"/>
          <p:cNvPicPr preferRelativeResize="0"/>
          <p:nvPr/>
        </p:nvPicPr>
        <p:blipFill>
          <a:blip r:embed="rId10">
            <a:alphaModFix/>
          </a:blip>
          <a:stretch>
            <a:fillRect/>
          </a:stretch>
        </p:blipFill>
        <p:spPr>
          <a:xfrm>
            <a:off x="763625" y="2995050"/>
            <a:ext cx="1916275" cy="1916275"/>
          </a:xfrm>
          <a:prstGeom prst="rect">
            <a:avLst/>
          </a:prstGeom>
          <a:noFill/>
          <a:ln>
            <a:noFill/>
          </a:ln>
        </p:spPr>
      </p:pic>
      <p:pic>
        <p:nvPicPr>
          <p:cNvPr id="556" name="Google Shape;556;p59"/>
          <p:cNvPicPr preferRelativeResize="0"/>
          <p:nvPr/>
        </p:nvPicPr>
        <p:blipFill>
          <a:blip r:embed="rId11">
            <a:alphaModFix/>
          </a:blip>
          <a:stretch>
            <a:fillRect/>
          </a:stretch>
        </p:blipFill>
        <p:spPr>
          <a:xfrm>
            <a:off x="6179025" y="2063475"/>
            <a:ext cx="2894975" cy="2894975"/>
          </a:xfrm>
          <a:prstGeom prst="rect">
            <a:avLst/>
          </a:prstGeom>
          <a:noFill/>
          <a:ln>
            <a:noFill/>
          </a:ln>
        </p:spPr>
      </p:pic>
      <p:pic>
        <p:nvPicPr>
          <p:cNvPr id="2" name="Recorded Sound">
            <a:hlinkClick r:id="" action="ppaction://media"/>
            <a:extLst>
              <a:ext uri="{FF2B5EF4-FFF2-40B4-BE49-F238E27FC236}">
                <a16:creationId xmlns:a16="http://schemas.microsoft.com/office/drawing/2014/main" id="{C5C79EF2-0AA1-071D-D9A8-05AF20D2D2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31618" y="4442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812"/>
    </mc:Choice>
    <mc:Fallback xmlns="">
      <p:transition spd="slow" advTm="4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560"/>
        <p:cNvGrpSpPr/>
        <p:nvPr/>
      </p:nvGrpSpPr>
      <p:grpSpPr>
        <a:xfrm>
          <a:off x="0" y="0"/>
          <a:ext cx="0" cy="0"/>
          <a:chOff x="0" y="0"/>
          <a:chExt cx="0" cy="0"/>
        </a:xfrm>
      </p:grpSpPr>
      <p:sp>
        <p:nvSpPr>
          <p:cNvPr id="561" name="Google Shape;561;p60"/>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Savings program (Msp) </a:t>
            </a:r>
            <a:endParaRPr/>
          </a:p>
        </p:txBody>
      </p:sp>
      <p:sp>
        <p:nvSpPr>
          <p:cNvPr id="562" name="Google Shape;562;p60"/>
          <p:cNvSpPr txBox="1"/>
          <p:nvPr/>
        </p:nvSpPr>
        <p:spPr>
          <a:xfrm>
            <a:off x="827550" y="1255600"/>
            <a:ext cx="6883800" cy="31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accent5"/>
                </a:solidFill>
                <a:latin typeface="Staatliches"/>
                <a:ea typeface="Staatliches"/>
                <a:cs typeface="Staatliches"/>
                <a:sym typeface="Staatliches"/>
              </a:rPr>
              <a:t>Benefit</a:t>
            </a:r>
            <a:r>
              <a:rPr lang="en" sz="1600">
                <a:solidFill>
                  <a:schemeClr val="accent5"/>
                </a:solidFill>
                <a:latin typeface="Oxygen"/>
                <a:ea typeface="Oxygen"/>
                <a:cs typeface="Oxygen"/>
                <a:sym typeface="Oxygen"/>
              </a:rPr>
              <a:t>     might also pay your </a:t>
            </a:r>
            <a:r>
              <a:rPr lang="en" sz="1600" b="1">
                <a:solidFill>
                  <a:schemeClr val="accent5"/>
                </a:solidFill>
                <a:latin typeface="Oxygen"/>
                <a:ea typeface="Oxygen"/>
                <a:cs typeface="Oxygen"/>
                <a:sym typeface="Oxygen"/>
              </a:rPr>
              <a:t>Part A</a:t>
            </a:r>
            <a:r>
              <a:rPr lang="en" sz="1600">
                <a:solidFill>
                  <a:schemeClr val="accent5"/>
                </a:solidFill>
                <a:latin typeface="Oxygen"/>
                <a:ea typeface="Oxygen"/>
                <a:cs typeface="Oxygen"/>
                <a:sym typeface="Oxygen"/>
              </a:rPr>
              <a:t> and </a:t>
            </a:r>
            <a:r>
              <a:rPr lang="en" sz="1600" b="1">
                <a:solidFill>
                  <a:schemeClr val="accent5"/>
                </a:solidFill>
                <a:latin typeface="Oxygen"/>
                <a:ea typeface="Oxygen"/>
                <a:cs typeface="Oxygen"/>
                <a:sym typeface="Oxygen"/>
              </a:rPr>
              <a:t>Part B</a:t>
            </a:r>
            <a:r>
              <a:rPr lang="en" sz="1600">
                <a:solidFill>
                  <a:schemeClr val="accent5"/>
                </a:solidFill>
                <a:latin typeface="Oxygen"/>
                <a:ea typeface="Oxygen"/>
                <a:cs typeface="Oxygen"/>
                <a:sym typeface="Oxygen"/>
              </a:rPr>
              <a:t> deductibles, coinsurance, and copayments</a:t>
            </a:r>
            <a:endParaRPr sz="1600">
              <a:solidFill>
                <a:schemeClr val="accent5"/>
              </a:solidFill>
              <a:latin typeface="Oxygen"/>
              <a:ea typeface="Oxygen"/>
              <a:cs typeface="Oxygen"/>
              <a:sym typeface="Oxygen"/>
            </a:endParaRPr>
          </a:p>
          <a:p>
            <a:pPr marL="0" lvl="0" indent="0" algn="l" rtl="0">
              <a:spcBef>
                <a:spcPts val="0"/>
              </a:spcBef>
              <a:spcAft>
                <a:spcPts val="0"/>
              </a:spcAft>
              <a:buNone/>
            </a:pPr>
            <a:endParaRPr sz="1600">
              <a:solidFill>
                <a:schemeClr val="accent5"/>
              </a:solidFill>
              <a:latin typeface="Oxygen"/>
              <a:ea typeface="Oxygen"/>
              <a:cs typeface="Oxygen"/>
              <a:sym typeface="Oxygen"/>
            </a:endParaRPr>
          </a:p>
          <a:p>
            <a:pPr marL="0" lvl="0" indent="0" algn="l" rtl="0">
              <a:spcBef>
                <a:spcPts val="0"/>
              </a:spcBef>
              <a:spcAft>
                <a:spcPts val="0"/>
              </a:spcAft>
              <a:buNone/>
            </a:pPr>
            <a:r>
              <a:rPr lang="en" sz="1600">
                <a:solidFill>
                  <a:schemeClr val="accent5"/>
                </a:solidFill>
                <a:latin typeface="Oxygen"/>
                <a:ea typeface="Oxygen"/>
                <a:cs typeface="Oxygen"/>
                <a:sym typeface="Oxygen"/>
              </a:rPr>
              <a:t>Apply at – </a:t>
            </a:r>
            <a:r>
              <a:rPr lang="en" sz="1600" u="sng">
                <a:solidFill>
                  <a:schemeClr val="hlink"/>
                </a:solidFill>
                <a:latin typeface="Oxygen"/>
                <a:ea typeface="Oxygen"/>
                <a:cs typeface="Oxygen"/>
                <a:sym typeface="Oxygen"/>
                <a:hlinkClick r:id="rId5"/>
              </a:rPr>
              <a:t>Beneficiary Resources | Medicaid</a:t>
            </a:r>
            <a:endParaRPr sz="2100">
              <a:solidFill>
                <a:schemeClr val="accent5"/>
              </a:solidFill>
              <a:latin typeface="Oxygen"/>
              <a:ea typeface="Oxygen"/>
              <a:cs typeface="Oxygen"/>
              <a:sym typeface="Oxygen"/>
            </a:endParaRPr>
          </a:p>
        </p:txBody>
      </p:sp>
      <p:pic>
        <p:nvPicPr>
          <p:cNvPr id="563" name="Google Shape;563;p60"/>
          <p:cNvPicPr preferRelativeResize="0"/>
          <p:nvPr/>
        </p:nvPicPr>
        <p:blipFill>
          <a:blip r:embed="rId6">
            <a:alphaModFix/>
          </a:blip>
          <a:stretch>
            <a:fillRect/>
          </a:stretch>
        </p:blipFill>
        <p:spPr>
          <a:xfrm rot="1642913">
            <a:off x="1470397" y="1306870"/>
            <a:ext cx="308707" cy="308707"/>
          </a:xfrm>
          <a:prstGeom prst="rect">
            <a:avLst/>
          </a:prstGeom>
          <a:noFill/>
          <a:ln>
            <a:noFill/>
          </a:ln>
        </p:spPr>
      </p:pic>
      <p:sp>
        <p:nvSpPr>
          <p:cNvPr id="564" name="Google Shape;564;p60"/>
          <p:cNvSpPr txBox="1"/>
          <p:nvPr/>
        </p:nvSpPr>
        <p:spPr>
          <a:xfrm>
            <a:off x="210200" y="2641500"/>
            <a:ext cx="4227300" cy="2502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5"/>
                </a:solidFill>
                <a:latin typeface="Oxygen"/>
                <a:ea typeface="Oxygen"/>
                <a:cs typeface="Oxygen"/>
                <a:sym typeface="Oxygen"/>
              </a:rPr>
              <a:t>WHAT IS MSP?</a:t>
            </a:r>
            <a:endParaRPr sz="1600" b="1">
              <a:solidFill>
                <a:schemeClr val="accent5"/>
              </a:solidFill>
              <a:latin typeface="Oxygen"/>
              <a:ea typeface="Oxygen"/>
              <a:cs typeface="Oxygen"/>
              <a:sym typeface="Oxygen"/>
            </a:endParaRPr>
          </a:p>
          <a:p>
            <a:pPr marL="457200" lvl="0" indent="-330200" algn="l" rtl="0">
              <a:spcBef>
                <a:spcPts val="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Sponsored by state medicare agencies help pay for medicare out of pocket costs if you have limited savings and income. </a:t>
            </a:r>
            <a:endParaRPr sz="1600">
              <a:solidFill>
                <a:schemeClr val="accent5"/>
              </a:solidFill>
              <a:latin typeface="Oxygen"/>
              <a:ea typeface="Oxygen"/>
              <a:cs typeface="Oxygen"/>
              <a:sym typeface="Oxygen"/>
            </a:endParaRPr>
          </a:p>
          <a:p>
            <a:pPr marL="457200" lvl="0" indent="-330200" algn="l" rtl="0">
              <a:spcBef>
                <a:spcPts val="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Some programs may pay for Medicare premiums and some pay Medicare deductibles and coinsurance</a:t>
            </a:r>
            <a:endParaRPr sz="1600">
              <a:solidFill>
                <a:schemeClr val="accent5"/>
              </a:solidFill>
              <a:latin typeface="Oxygen"/>
              <a:ea typeface="Oxygen"/>
              <a:cs typeface="Oxygen"/>
              <a:sym typeface="Oxygen"/>
            </a:endParaRPr>
          </a:p>
        </p:txBody>
      </p:sp>
      <p:sp>
        <p:nvSpPr>
          <p:cNvPr id="565" name="Google Shape;565;p60"/>
          <p:cNvSpPr txBox="1"/>
          <p:nvPr/>
        </p:nvSpPr>
        <p:spPr>
          <a:xfrm>
            <a:off x="4675800" y="2641500"/>
            <a:ext cx="4227300" cy="25020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chemeClr val="accent5"/>
              </a:solidFill>
              <a:latin typeface="Oxygen"/>
              <a:ea typeface="Oxygen"/>
              <a:cs typeface="Oxygen"/>
              <a:sym typeface="Oxygen"/>
            </a:endParaRPr>
          </a:p>
          <a:p>
            <a:pPr marL="0" lvl="0" indent="0" algn="l" rtl="0">
              <a:spcBef>
                <a:spcPts val="0"/>
              </a:spcBef>
              <a:spcAft>
                <a:spcPts val="0"/>
              </a:spcAft>
              <a:buNone/>
            </a:pPr>
            <a:endParaRPr sz="1600" b="1">
              <a:solidFill>
                <a:schemeClr val="accent5"/>
              </a:solidFill>
              <a:latin typeface="Oxygen"/>
              <a:ea typeface="Oxygen"/>
              <a:cs typeface="Oxygen"/>
              <a:sym typeface="Oxygen"/>
            </a:endParaRPr>
          </a:p>
          <a:p>
            <a:pPr marL="0" lvl="0" indent="0" algn="l" rtl="0">
              <a:spcBef>
                <a:spcPts val="0"/>
              </a:spcBef>
              <a:spcAft>
                <a:spcPts val="0"/>
              </a:spcAft>
              <a:buNone/>
            </a:pPr>
            <a:r>
              <a:rPr lang="en" sz="1600" b="1">
                <a:solidFill>
                  <a:schemeClr val="accent5"/>
                </a:solidFill>
                <a:latin typeface="Oxygen"/>
                <a:ea typeface="Oxygen"/>
                <a:cs typeface="Oxygen"/>
                <a:sym typeface="Oxygen"/>
              </a:rPr>
              <a:t>WHO IS ELIGIBLE?</a:t>
            </a:r>
            <a:endParaRPr sz="1600" b="1">
              <a:solidFill>
                <a:schemeClr val="accent5"/>
              </a:solidFill>
              <a:latin typeface="Oxygen"/>
              <a:ea typeface="Oxygen"/>
              <a:cs typeface="Oxygen"/>
              <a:sym typeface="Oxygen"/>
            </a:endParaRPr>
          </a:p>
          <a:p>
            <a:pPr marL="0" lvl="0" indent="0" algn="l" rtl="0">
              <a:spcBef>
                <a:spcPts val="0"/>
              </a:spcBef>
              <a:spcAft>
                <a:spcPts val="0"/>
              </a:spcAft>
              <a:buNone/>
            </a:pPr>
            <a:endParaRPr sz="1600" b="1">
              <a:solidFill>
                <a:schemeClr val="accent5"/>
              </a:solidFill>
              <a:latin typeface="Oxygen"/>
              <a:ea typeface="Oxygen"/>
              <a:cs typeface="Oxygen"/>
              <a:sym typeface="Oxygen"/>
            </a:endParaRPr>
          </a:p>
          <a:p>
            <a:pPr marL="0" lvl="0" indent="0" algn="l" rtl="0">
              <a:spcBef>
                <a:spcPts val="0"/>
              </a:spcBef>
              <a:spcAft>
                <a:spcPts val="0"/>
              </a:spcAft>
              <a:buNone/>
            </a:pPr>
            <a:r>
              <a:rPr lang="en" sz="1600" b="1">
                <a:solidFill>
                  <a:schemeClr val="accent5"/>
                </a:solidFill>
                <a:latin typeface="Oxygen"/>
                <a:ea typeface="Oxygen"/>
                <a:cs typeface="Oxygen"/>
                <a:sym typeface="Oxygen"/>
              </a:rPr>
              <a:t>Only YOUR state can decide if you qualify for help under  these programs.</a:t>
            </a:r>
            <a:endParaRPr sz="1600" b="1">
              <a:solidFill>
                <a:schemeClr val="accent5"/>
              </a:solidFill>
              <a:latin typeface="Oxygen"/>
              <a:ea typeface="Oxygen"/>
              <a:cs typeface="Oxygen"/>
              <a:sym typeface="Oxygen"/>
            </a:endParaRPr>
          </a:p>
          <a:p>
            <a:pPr marL="0" lvl="0" indent="0" algn="l" rtl="0">
              <a:spcBef>
                <a:spcPts val="0"/>
              </a:spcBef>
              <a:spcAft>
                <a:spcPts val="0"/>
              </a:spcAft>
              <a:buNone/>
            </a:pPr>
            <a:endParaRPr sz="1600" b="1">
              <a:solidFill>
                <a:schemeClr val="accent5"/>
              </a:solidFill>
              <a:latin typeface="Oxygen"/>
              <a:ea typeface="Oxygen"/>
              <a:cs typeface="Oxygen"/>
              <a:sym typeface="Oxygen"/>
            </a:endParaRPr>
          </a:p>
          <a:p>
            <a:pPr marL="457200" lvl="0" indent="0" algn="l" rtl="0">
              <a:spcBef>
                <a:spcPts val="0"/>
              </a:spcBef>
              <a:spcAft>
                <a:spcPts val="0"/>
              </a:spcAft>
              <a:buNone/>
            </a:pPr>
            <a:endParaRPr sz="1600">
              <a:latin typeface="Oxygen"/>
              <a:ea typeface="Oxygen"/>
              <a:cs typeface="Oxygen"/>
              <a:sym typeface="Oxygen"/>
            </a:endParaRPr>
          </a:p>
        </p:txBody>
      </p:sp>
      <p:pic>
        <p:nvPicPr>
          <p:cNvPr id="566" name="Google Shape;566;p60"/>
          <p:cNvPicPr preferRelativeResize="0"/>
          <p:nvPr/>
        </p:nvPicPr>
        <p:blipFill>
          <a:blip r:embed="rId7">
            <a:alphaModFix/>
          </a:blip>
          <a:stretch>
            <a:fillRect/>
          </a:stretch>
        </p:blipFill>
        <p:spPr>
          <a:xfrm>
            <a:off x="6708475" y="1740350"/>
            <a:ext cx="1861149" cy="1861149"/>
          </a:xfrm>
          <a:prstGeom prst="rect">
            <a:avLst/>
          </a:prstGeom>
          <a:noFill/>
          <a:ln>
            <a:noFill/>
          </a:ln>
        </p:spPr>
      </p:pic>
      <p:pic>
        <p:nvPicPr>
          <p:cNvPr id="2" name="slide 25">
            <a:hlinkClick r:id="" action="ppaction://media"/>
            <a:extLst>
              <a:ext uri="{FF2B5EF4-FFF2-40B4-BE49-F238E27FC236}">
                <a16:creationId xmlns:a16="http://schemas.microsoft.com/office/drawing/2014/main" id="{CEA587BF-F6D1-54A9-0BA2-90708E796B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12488" y="4418323"/>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570"/>
        <p:cNvGrpSpPr/>
        <p:nvPr/>
      </p:nvGrpSpPr>
      <p:grpSpPr>
        <a:xfrm>
          <a:off x="0" y="0"/>
          <a:ext cx="0" cy="0"/>
          <a:chOff x="0" y="0"/>
          <a:chExt cx="0" cy="0"/>
        </a:xfrm>
      </p:grpSpPr>
      <p:sp>
        <p:nvSpPr>
          <p:cNvPr id="571" name="Google Shape;571;p61"/>
          <p:cNvSpPr txBox="1">
            <a:spLocks noGrp="1"/>
          </p:cNvSpPr>
          <p:nvPr>
            <p:ph type="title"/>
          </p:nvPr>
        </p:nvSpPr>
        <p:spPr>
          <a:xfrm>
            <a:off x="1887850" y="97332"/>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MEDICARE SAVINGS PROGRAMS</a:t>
            </a:r>
            <a:endParaRPr sz="3000"/>
          </a:p>
        </p:txBody>
      </p:sp>
      <p:sp>
        <p:nvSpPr>
          <p:cNvPr id="572" name="Google Shape;572;p61"/>
          <p:cNvSpPr/>
          <p:nvPr/>
        </p:nvSpPr>
        <p:spPr>
          <a:xfrm>
            <a:off x="3130425" y="761025"/>
            <a:ext cx="2816400" cy="1657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b="1">
                <a:solidFill>
                  <a:srgbClr val="266263"/>
                </a:solidFill>
                <a:latin typeface="Oxygen"/>
                <a:ea typeface="Oxygen"/>
                <a:cs typeface="Oxygen"/>
                <a:sym typeface="Oxygen"/>
              </a:rPr>
              <a:t>The Qualified Medicare Beneficiary (QMB) Program</a:t>
            </a:r>
            <a:r>
              <a:rPr lang="en" sz="1300">
                <a:solidFill>
                  <a:srgbClr val="266263"/>
                </a:solidFill>
                <a:latin typeface="Oxygen"/>
                <a:ea typeface="Oxygen"/>
                <a:cs typeface="Oxygen"/>
                <a:sym typeface="Oxygen"/>
              </a:rPr>
              <a:t> </a:t>
            </a:r>
            <a:endParaRPr sz="1300">
              <a:solidFill>
                <a:srgbClr val="266263"/>
              </a:solidFill>
              <a:latin typeface="Oxygen"/>
              <a:ea typeface="Oxygen"/>
              <a:cs typeface="Oxygen"/>
              <a:sym typeface="Oxygen"/>
            </a:endParaRPr>
          </a:p>
          <a:p>
            <a:pPr marL="0" lvl="0" indent="0" algn="ctr" rtl="0">
              <a:lnSpc>
                <a:spcPct val="115000"/>
              </a:lnSpc>
              <a:spcBef>
                <a:spcPts val="0"/>
              </a:spcBef>
              <a:spcAft>
                <a:spcPts val="0"/>
              </a:spcAft>
              <a:buClr>
                <a:schemeClr val="dk1"/>
              </a:buClr>
              <a:buSzPts val="1100"/>
              <a:buFont typeface="Arial"/>
              <a:buNone/>
            </a:pPr>
            <a:r>
              <a:rPr lang="en" sz="1300">
                <a:solidFill>
                  <a:srgbClr val="266263"/>
                </a:solidFill>
                <a:latin typeface="Oxygen"/>
                <a:ea typeface="Oxygen"/>
                <a:cs typeface="Oxygen"/>
                <a:sym typeface="Oxygen"/>
              </a:rPr>
              <a:t>helps pay the monthly cost for Medicare Parts A and B, deductibles, coinsurance, copayments and prescription drugs.​​</a:t>
            </a:r>
            <a:endParaRPr sz="1300">
              <a:solidFill>
                <a:srgbClr val="266263"/>
              </a:solidFill>
              <a:latin typeface="Oxygen"/>
              <a:ea typeface="Oxygen"/>
              <a:cs typeface="Oxygen"/>
              <a:sym typeface="Oxygen"/>
            </a:endParaRPr>
          </a:p>
        </p:txBody>
      </p:sp>
      <p:sp>
        <p:nvSpPr>
          <p:cNvPr id="573" name="Google Shape;573;p61"/>
          <p:cNvSpPr/>
          <p:nvPr/>
        </p:nvSpPr>
        <p:spPr>
          <a:xfrm>
            <a:off x="6147438" y="2219850"/>
            <a:ext cx="2816400" cy="16572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300" b="1">
                <a:solidFill>
                  <a:srgbClr val="266263"/>
                </a:solidFill>
                <a:latin typeface="Oxygen"/>
                <a:ea typeface="Oxygen"/>
                <a:cs typeface="Oxygen"/>
                <a:sym typeface="Oxygen"/>
              </a:rPr>
              <a:t>The Qualified Disabled Working Individual (QDWI) Program</a:t>
            </a:r>
            <a:r>
              <a:rPr lang="en" sz="1300">
                <a:solidFill>
                  <a:srgbClr val="266263"/>
                </a:solidFill>
                <a:latin typeface="Oxygen"/>
                <a:ea typeface="Oxygen"/>
                <a:cs typeface="Oxygen"/>
                <a:sym typeface="Oxygen"/>
              </a:rPr>
              <a:t> for individuals who have a disability, are working, and lost premium-free Medicare Part A and Social Security disability benefits</a:t>
            </a:r>
            <a:endParaRPr sz="1100">
              <a:latin typeface="Oxygen"/>
              <a:ea typeface="Oxygen"/>
              <a:cs typeface="Oxygen"/>
              <a:sym typeface="Oxygen"/>
            </a:endParaRPr>
          </a:p>
        </p:txBody>
      </p:sp>
      <p:sp>
        <p:nvSpPr>
          <p:cNvPr id="574" name="Google Shape;574;p61"/>
          <p:cNvSpPr/>
          <p:nvPr/>
        </p:nvSpPr>
        <p:spPr>
          <a:xfrm>
            <a:off x="113400" y="2301263"/>
            <a:ext cx="2816400" cy="15249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b="1">
                <a:solidFill>
                  <a:srgbClr val="266263"/>
                </a:solidFill>
                <a:latin typeface="Oxygen"/>
                <a:ea typeface="Oxygen"/>
                <a:cs typeface="Oxygen"/>
                <a:sym typeface="Oxygen"/>
              </a:rPr>
              <a:t>The Specified Low-Income Medicare Beneficiary (SLMB) Program</a:t>
            </a:r>
            <a:r>
              <a:rPr lang="en" sz="1300">
                <a:solidFill>
                  <a:srgbClr val="266263"/>
                </a:solidFill>
                <a:latin typeface="Oxygen"/>
                <a:ea typeface="Oxygen"/>
                <a:cs typeface="Oxygen"/>
                <a:sym typeface="Oxygen"/>
              </a:rPr>
              <a:t> </a:t>
            </a:r>
            <a:endParaRPr sz="1300">
              <a:solidFill>
                <a:srgbClr val="266263"/>
              </a:solidFill>
              <a:latin typeface="Oxygen"/>
              <a:ea typeface="Oxygen"/>
              <a:cs typeface="Oxygen"/>
              <a:sym typeface="Oxygen"/>
            </a:endParaRPr>
          </a:p>
          <a:p>
            <a:pPr marL="0" lvl="0" indent="0" algn="ctr" rtl="0">
              <a:lnSpc>
                <a:spcPct val="115000"/>
              </a:lnSpc>
              <a:spcBef>
                <a:spcPts val="0"/>
              </a:spcBef>
              <a:spcAft>
                <a:spcPts val="0"/>
              </a:spcAft>
              <a:buClr>
                <a:schemeClr val="dk1"/>
              </a:buClr>
              <a:buSzPts val="1100"/>
              <a:buFont typeface="Arial"/>
              <a:buNone/>
            </a:pPr>
            <a:r>
              <a:rPr lang="en" sz="1300">
                <a:solidFill>
                  <a:srgbClr val="266263"/>
                </a:solidFill>
                <a:latin typeface="Oxygen"/>
                <a:ea typeface="Oxygen"/>
                <a:cs typeface="Oxygen"/>
                <a:sym typeface="Oxygen"/>
              </a:rPr>
              <a:t>Helps pay for Medicare Part B, The SLMB Program also helps with prescription drug costs.​​</a:t>
            </a:r>
            <a:endParaRPr sz="1300">
              <a:solidFill>
                <a:srgbClr val="266263"/>
              </a:solidFill>
              <a:latin typeface="Oxygen"/>
              <a:ea typeface="Oxygen"/>
              <a:cs typeface="Oxygen"/>
              <a:sym typeface="Oxygen"/>
            </a:endParaRPr>
          </a:p>
        </p:txBody>
      </p:sp>
      <p:sp>
        <p:nvSpPr>
          <p:cNvPr id="575" name="Google Shape;575;p61"/>
          <p:cNvSpPr/>
          <p:nvPr/>
        </p:nvSpPr>
        <p:spPr>
          <a:xfrm>
            <a:off x="3268088" y="3841425"/>
            <a:ext cx="2816400" cy="1233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300" b="1">
                <a:solidFill>
                  <a:srgbClr val="266263"/>
                </a:solidFill>
                <a:latin typeface="Oxygen"/>
                <a:ea typeface="Oxygen"/>
                <a:cs typeface="Oxygen"/>
                <a:sym typeface="Oxygen"/>
              </a:rPr>
              <a:t>The Qualifying Individual (QI) Program</a:t>
            </a:r>
            <a:r>
              <a:rPr lang="en" sz="1300">
                <a:solidFill>
                  <a:srgbClr val="266263"/>
                </a:solidFill>
                <a:latin typeface="Oxygen"/>
                <a:ea typeface="Oxygen"/>
                <a:cs typeface="Oxygen"/>
                <a:sym typeface="Oxygen"/>
              </a:rPr>
              <a:t> similar to the SLMB Program but has a higher monthly income limit</a:t>
            </a:r>
            <a:endParaRPr sz="1300">
              <a:solidFill>
                <a:srgbClr val="266263"/>
              </a:solidFill>
              <a:latin typeface="Oxygen"/>
              <a:ea typeface="Oxygen"/>
              <a:cs typeface="Oxygen"/>
              <a:sym typeface="Oxygen"/>
            </a:endParaRPr>
          </a:p>
        </p:txBody>
      </p:sp>
      <p:pic>
        <p:nvPicPr>
          <p:cNvPr id="576" name="Google Shape;576;p61"/>
          <p:cNvPicPr preferRelativeResize="0"/>
          <p:nvPr/>
        </p:nvPicPr>
        <p:blipFill>
          <a:blip r:embed="rId5">
            <a:alphaModFix/>
          </a:blip>
          <a:stretch>
            <a:fillRect/>
          </a:stretch>
        </p:blipFill>
        <p:spPr>
          <a:xfrm>
            <a:off x="6793125" y="97325"/>
            <a:ext cx="1524975" cy="1524975"/>
          </a:xfrm>
          <a:prstGeom prst="rect">
            <a:avLst/>
          </a:prstGeom>
          <a:noFill/>
          <a:ln>
            <a:noFill/>
          </a:ln>
        </p:spPr>
      </p:pic>
      <p:pic>
        <p:nvPicPr>
          <p:cNvPr id="577" name="Google Shape;577;p61"/>
          <p:cNvPicPr preferRelativeResize="0"/>
          <p:nvPr/>
        </p:nvPicPr>
        <p:blipFill>
          <a:blip r:embed="rId6">
            <a:alphaModFix/>
          </a:blip>
          <a:stretch>
            <a:fillRect/>
          </a:stretch>
        </p:blipFill>
        <p:spPr>
          <a:xfrm>
            <a:off x="4081113" y="2468543"/>
            <a:ext cx="1190363" cy="1190332"/>
          </a:xfrm>
          <a:prstGeom prst="rect">
            <a:avLst/>
          </a:prstGeom>
          <a:noFill/>
          <a:ln>
            <a:noFill/>
          </a:ln>
        </p:spPr>
      </p:pic>
      <p:pic>
        <p:nvPicPr>
          <p:cNvPr id="578" name="Google Shape;578;p61"/>
          <p:cNvPicPr preferRelativeResize="0"/>
          <p:nvPr/>
        </p:nvPicPr>
        <p:blipFill>
          <a:blip r:embed="rId7">
            <a:alphaModFix/>
          </a:blip>
          <a:stretch>
            <a:fillRect/>
          </a:stretch>
        </p:blipFill>
        <p:spPr>
          <a:xfrm rot="-1112121">
            <a:off x="1337450" y="102045"/>
            <a:ext cx="1190350" cy="1190350"/>
          </a:xfrm>
          <a:prstGeom prst="rect">
            <a:avLst/>
          </a:prstGeom>
          <a:noFill/>
          <a:ln>
            <a:noFill/>
          </a:ln>
        </p:spPr>
      </p:pic>
      <p:pic>
        <p:nvPicPr>
          <p:cNvPr id="2" name="slide 26">
            <a:hlinkClick r:id="" action="ppaction://media"/>
            <a:extLst>
              <a:ext uri="{FF2B5EF4-FFF2-40B4-BE49-F238E27FC236}">
                <a16:creationId xmlns:a16="http://schemas.microsoft.com/office/drawing/2014/main" id="{0EEA2BA1-2ED0-74A7-B532-8D8220967F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0715" y="4411732"/>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582"/>
        <p:cNvGrpSpPr/>
        <p:nvPr/>
      </p:nvGrpSpPr>
      <p:grpSpPr>
        <a:xfrm>
          <a:off x="0" y="0"/>
          <a:ext cx="0" cy="0"/>
          <a:chOff x="0" y="0"/>
          <a:chExt cx="0" cy="0"/>
        </a:xfrm>
      </p:grpSpPr>
      <p:sp>
        <p:nvSpPr>
          <p:cNvPr id="583" name="Google Shape;583;p62"/>
          <p:cNvSpPr txBox="1">
            <a:spLocks noGrp="1"/>
          </p:cNvSpPr>
          <p:nvPr>
            <p:ph type="title"/>
          </p:nvPr>
        </p:nvSpPr>
        <p:spPr>
          <a:xfrm>
            <a:off x="1503600" y="317550"/>
            <a:ext cx="613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When to enroll in Medicare</a:t>
            </a:r>
            <a:endParaRPr/>
          </a:p>
          <a:p>
            <a:pPr marL="0" lvl="0" indent="0" algn="ctr" rtl="0">
              <a:spcBef>
                <a:spcPts val="0"/>
              </a:spcBef>
              <a:spcAft>
                <a:spcPts val="0"/>
              </a:spcAft>
              <a:buNone/>
            </a:pPr>
            <a:endParaRPr/>
          </a:p>
        </p:txBody>
      </p:sp>
      <p:sp>
        <p:nvSpPr>
          <p:cNvPr id="584" name="Google Shape;584;p62"/>
          <p:cNvSpPr txBox="1"/>
          <p:nvPr/>
        </p:nvSpPr>
        <p:spPr>
          <a:xfrm>
            <a:off x="1015525" y="1461525"/>
            <a:ext cx="7118100" cy="57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accent5"/>
                </a:solidFill>
                <a:latin typeface="Oxygen"/>
                <a:ea typeface="Oxygen"/>
                <a:cs typeface="Oxygen"/>
                <a:sym typeface="Oxygen"/>
              </a:rPr>
              <a:t>Fall Open Enrollment occurs each year from</a:t>
            </a:r>
            <a:r>
              <a:rPr lang="en" sz="1600" u="sng">
                <a:solidFill>
                  <a:schemeClr val="accent5"/>
                </a:solidFill>
                <a:latin typeface="Oxygen"/>
                <a:ea typeface="Oxygen"/>
                <a:cs typeface="Oxygen"/>
                <a:sym typeface="Oxygen"/>
              </a:rPr>
              <a:t> October 15 through December 7</a:t>
            </a:r>
            <a:endParaRPr sz="1600" u="sng">
              <a:solidFill>
                <a:schemeClr val="accent5"/>
              </a:solidFill>
              <a:latin typeface="Oxygen"/>
              <a:ea typeface="Oxygen"/>
              <a:cs typeface="Oxygen"/>
              <a:sym typeface="Oxygen"/>
            </a:endParaRPr>
          </a:p>
          <a:p>
            <a:pPr marL="0" lvl="0" indent="0" algn="l" rtl="0">
              <a:spcBef>
                <a:spcPts val="0"/>
              </a:spcBef>
              <a:spcAft>
                <a:spcPts val="0"/>
              </a:spcAft>
              <a:buNone/>
            </a:pPr>
            <a:endParaRPr u="sng">
              <a:latin typeface="Oxygen"/>
              <a:ea typeface="Oxygen"/>
              <a:cs typeface="Oxygen"/>
              <a:sym typeface="Oxygen"/>
            </a:endParaRPr>
          </a:p>
        </p:txBody>
      </p:sp>
      <p:sp>
        <p:nvSpPr>
          <p:cNvPr id="585" name="Google Shape;585;p62"/>
          <p:cNvSpPr txBox="1"/>
          <p:nvPr/>
        </p:nvSpPr>
        <p:spPr>
          <a:xfrm>
            <a:off x="1702350" y="4005675"/>
            <a:ext cx="5739300" cy="7719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accent5"/>
                </a:solidFill>
                <a:latin typeface="Oxygen"/>
                <a:ea typeface="Oxygen"/>
                <a:cs typeface="Oxygen"/>
                <a:sym typeface="Oxygen"/>
              </a:rPr>
              <a:t>Any change you make during Fall Open Enrollment will take effect January 1</a:t>
            </a:r>
            <a:endParaRPr sz="1600">
              <a:solidFill>
                <a:schemeClr val="accent5"/>
              </a:solidFill>
              <a:latin typeface="Oxygen"/>
              <a:ea typeface="Oxygen"/>
              <a:cs typeface="Oxygen"/>
              <a:sym typeface="Oxygen"/>
            </a:endParaRPr>
          </a:p>
        </p:txBody>
      </p:sp>
      <p:sp>
        <p:nvSpPr>
          <p:cNvPr id="586" name="Google Shape;586;p62"/>
          <p:cNvSpPr txBox="1"/>
          <p:nvPr/>
        </p:nvSpPr>
        <p:spPr>
          <a:xfrm>
            <a:off x="1015525" y="2380025"/>
            <a:ext cx="7230000" cy="1400100"/>
          </a:xfrm>
          <a:prstGeom prst="rect">
            <a:avLst/>
          </a:prstGeom>
          <a:solidFill>
            <a:srgbClr val="FFED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accent5"/>
                </a:solidFill>
                <a:latin typeface="Oxygen"/>
                <a:ea typeface="Oxygen"/>
                <a:cs typeface="Oxygen"/>
                <a:sym typeface="Oxygen"/>
              </a:rPr>
              <a:t>An application for Social Security or Railroad Retirement benefits will trigger automatic enrollment in both Medicare part A and Part B.</a:t>
            </a:r>
            <a:endParaRPr sz="1600">
              <a:solidFill>
                <a:schemeClr val="accent5"/>
              </a:solidFill>
              <a:latin typeface="Oxygen"/>
              <a:ea typeface="Oxygen"/>
              <a:cs typeface="Oxygen"/>
              <a:sym typeface="Oxygen"/>
            </a:endParaRPr>
          </a:p>
          <a:p>
            <a:pPr marL="0" lvl="0" indent="0" algn="ctr" rtl="0">
              <a:spcBef>
                <a:spcPts val="0"/>
              </a:spcBef>
              <a:spcAft>
                <a:spcPts val="0"/>
              </a:spcAft>
              <a:buNone/>
            </a:pPr>
            <a:endParaRPr sz="1600">
              <a:solidFill>
                <a:schemeClr val="accent5"/>
              </a:solidFill>
              <a:latin typeface="Oxygen"/>
              <a:ea typeface="Oxygen"/>
              <a:cs typeface="Oxygen"/>
              <a:sym typeface="Oxygen"/>
            </a:endParaRPr>
          </a:p>
          <a:p>
            <a:pPr marL="457200" lvl="0" indent="-330200" algn="ctr" rtl="0">
              <a:spcBef>
                <a:spcPts val="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Part B is voluntary and will be given the opportunity to decline enrollment </a:t>
            </a:r>
            <a:endParaRPr sz="1600">
              <a:solidFill>
                <a:schemeClr val="accent5"/>
              </a:solidFill>
              <a:latin typeface="Oxygen"/>
              <a:ea typeface="Oxygen"/>
              <a:cs typeface="Oxygen"/>
              <a:sym typeface="Oxygen"/>
            </a:endParaRPr>
          </a:p>
        </p:txBody>
      </p:sp>
      <p:pic>
        <p:nvPicPr>
          <p:cNvPr id="587" name="Google Shape;587;p62"/>
          <p:cNvPicPr preferRelativeResize="0"/>
          <p:nvPr/>
        </p:nvPicPr>
        <p:blipFill>
          <a:blip r:embed="rId5">
            <a:alphaModFix/>
          </a:blip>
          <a:stretch>
            <a:fillRect/>
          </a:stretch>
        </p:blipFill>
        <p:spPr>
          <a:xfrm>
            <a:off x="791550" y="3936225"/>
            <a:ext cx="910799" cy="910799"/>
          </a:xfrm>
          <a:prstGeom prst="rect">
            <a:avLst/>
          </a:prstGeom>
          <a:noFill/>
          <a:ln>
            <a:noFill/>
          </a:ln>
        </p:spPr>
      </p:pic>
      <p:pic>
        <p:nvPicPr>
          <p:cNvPr id="588" name="Google Shape;588;p62"/>
          <p:cNvPicPr preferRelativeResize="0"/>
          <p:nvPr/>
        </p:nvPicPr>
        <p:blipFill>
          <a:blip r:embed="rId6">
            <a:alphaModFix/>
          </a:blip>
          <a:stretch>
            <a:fillRect/>
          </a:stretch>
        </p:blipFill>
        <p:spPr>
          <a:xfrm rot="1642914">
            <a:off x="7897950" y="1519775"/>
            <a:ext cx="572700" cy="572700"/>
          </a:xfrm>
          <a:prstGeom prst="rect">
            <a:avLst/>
          </a:prstGeom>
          <a:noFill/>
          <a:ln>
            <a:noFill/>
          </a:ln>
        </p:spPr>
      </p:pic>
      <p:pic>
        <p:nvPicPr>
          <p:cNvPr id="589" name="Google Shape;589;p62"/>
          <p:cNvPicPr preferRelativeResize="0"/>
          <p:nvPr/>
        </p:nvPicPr>
        <p:blipFill>
          <a:blip r:embed="rId7">
            <a:alphaModFix/>
          </a:blip>
          <a:stretch>
            <a:fillRect/>
          </a:stretch>
        </p:blipFill>
        <p:spPr>
          <a:xfrm>
            <a:off x="6353475" y="317550"/>
            <a:ext cx="572700" cy="572700"/>
          </a:xfrm>
          <a:prstGeom prst="rect">
            <a:avLst/>
          </a:prstGeom>
          <a:noFill/>
          <a:ln>
            <a:noFill/>
          </a:ln>
        </p:spPr>
      </p:pic>
      <p:pic>
        <p:nvPicPr>
          <p:cNvPr id="590" name="Google Shape;590;p62"/>
          <p:cNvPicPr preferRelativeResize="0"/>
          <p:nvPr/>
        </p:nvPicPr>
        <p:blipFill>
          <a:blip r:embed="rId8">
            <a:alphaModFix/>
          </a:blip>
          <a:stretch>
            <a:fillRect/>
          </a:stretch>
        </p:blipFill>
        <p:spPr>
          <a:xfrm>
            <a:off x="1503600" y="46038"/>
            <a:ext cx="1115725" cy="1115725"/>
          </a:xfrm>
          <a:prstGeom prst="rect">
            <a:avLst/>
          </a:prstGeom>
          <a:noFill/>
          <a:ln>
            <a:noFill/>
          </a:ln>
        </p:spPr>
      </p:pic>
      <p:pic>
        <p:nvPicPr>
          <p:cNvPr id="2" name="slide 27">
            <a:hlinkClick r:id="" action="ppaction://media"/>
            <a:extLst>
              <a:ext uri="{FF2B5EF4-FFF2-40B4-BE49-F238E27FC236}">
                <a16:creationId xmlns:a16="http://schemas.microsoft.com/office/drawing/2014/main" id="{E3B9D87E-C9D1-03C7-2345-FA4DB07FE7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90733" y="4075584"/>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C6274">
            <a:alpha val="25000"/>
          </a:srgbClr>
        </a:solidFill>
        <a:effectLst/>
      </p:bgPr>
    </p:bg>
    <p:spTree>
      <p:nvGrpSpPr>
        <p:cNvPr id="1" name="Shape 594"/>
        <p:cNvGrpSpPr/>
        <p:nvPr/>
      </p:nvGrpSpPr>
      <p:grpSpPr>
        <a:xfrm>
          <a:off x="0" y="0"/>
          <a:ext cx="0" cy="0"/>
          <a:chOff x="0" y="0"/>
          <a:chExt cx="0" cy="0"/>
        </a:xfrm>
      </p:grpSpPr>
      <p:sp>
        <p:nvSpPr>
          <p:cNvPr id="595" name="Google Shape;595;p63"/>
          <p:cNvSpPr txBox="1">
            <a:spLocks noGrp="1"/>
          </p:cNvSpPr>
          <p:nvPr>
            <p:ph type="title"/>
          </p:nvPr>
        </p:nvSpPr>
        <p:spPr>
          <a:xfrm>
            <a:off x="1951650" y="22910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How to enroll </a:t>
            </a:r>
            <a:endParaRPr/>
          </a:p>
          <a:p>
            <a:pPr marL="0" lvl="0" indent="0" algn="ctr" rtl="0">
              <a:spcBef>
                <a:spcPts val="0"/>
              </a:spcBef>
              <a:spcAft>
                <a:spcPts val="0"/>
              </a:spcAft>
              <a:buNone/>
            </a:pPr>
            <a:endParaRPr/>
          </a:p>
        </p:txBody>
      </p:sp>
      <p:pic>
        <p:nvPicPr>
          <p:cNvPr id="596" name="Google Shape;596;p63"/>
          <p:cNvPicPr preferRelativeResize="0"/>
          <p:nvPr/>
        </p:nvPicPr>
        <p:blipFill>
          <a:blip r:embed="rId5">
            <a:alphaModFix/>
          </a:blip>
          <a:stretch>
            <a:fillRect/>
          </a:stretch>
        </p:blipFill>
        <p:spPr>
          <a:xfrm>
            <a:off x="920988" y="1070000"/>
            <a:ext cx="834075" cy="834075"/>
          </a:xfrm>
          <a:prstGeom prst="rect">
            <a:avLst/>
          </a:prstGeom>
          <a:noFill/>
          <a:ln>
            <a:noFill/>
          </a:ln>
        </p:spPr>
      </p:pic>
      <p:pic>
        <p:nvPicPr>
          <p:cNvPr id="597" name="Google Shape;597;p63"/>
          <p:cNvPicPr preferRelativeResize="0"/>
          <p:nvPr/>
        </p:nvPicPr>
        <p:blipFill>
          <a:blip r:embed="rId6">
            <a:alphaModFix/>
          </a:blip>
          <a:stretch>
            <a:fillRect/>
          </a:stretch>
        </p:blipFill>
        <p:spPr>
          <a:xfrm>
            <a:off x="4132987" y="1011400"/>
            <a:ext cx="951276" cy="951276"/>
          </a:xfrm>
          <a:prstGeom prst="rect">
            <a:avLst/>
          </a:prstGeom>
          <a:noFill/>
          <a:ln>
            <a:noFill/>
          </a:ln>
        </p:spPr>
      </p:pic>
      <p:pic>
        <p:nvPicPr>
          <p:cNvPr id="598" name="Google Shape;598;p63"/>
          <p:cNvPicPr preferRelativeResize="0"/>
          <p:nvPr/>
        </p:nvPicPr>
        <p:blipFill>
          <a:blip r:embed="rId7">
            <a:alphaModFix/>
          </a:blip>
          <a:stretch>
            <a:fillRect/>
          </a:stretch>
        </p:blipFill>
        <p:spPr>
          <a:xfrm>
            <a:off x="7057798" y="976099"/>
            <a:ext cx="1021850" cy="1021875"/>
          </a:xfrm>
          <a:prstGeom prst="rect">
            <a:avLst/>
          </a:prstGeom>
          <a:noFill/>
          <a:ln>
            <a:noFill/>
          </a:ln>
        </p:spPr>
      </p:pic>
      <p:sp>
        <p:nvSpPr>
          <p:cNvPr id="599" name="Google Shape;599;p63"/>
          <p:cNvSpPr txBox="1"/>
          <p:nvPr/>
        </p:nvSpPr>
        <p:spPr>
          <a:xfrm>
            <a:off x="617725" y="1962675"/>
            <a:ext cx="1440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accent5"/>
                </a:solidFill>
                <a:latin typeface="Staatliches"/>
                <a:ea typeface="Staatliches"/>
                <a:cs typeface="Staatliches"/>
                <a:sym typeface="Staatliches"/>
              </a:rPr>
              <a:t>Phone </a:t>
            </a:r>
            <a:endParaRPr sz="1700" b="1">
              <a:solidFill>
                <a:schemeClr val="accent5"/>
              </a:solidFill>
              <a:latin typeface="Staatliches"/>
              <a:ea typeface="Staatliches"/>
              <a:cs typeface="Staatliches"/>
              <a:sym typeface="Staatliches"/>
            </a:endParaRPr>
          </a:p>
        </p:txBody>
      </p:sp>
      <p:sp>
        <p:nvSpPr>
          <p:cNvPr id="600" name="Google Shape;600;p63"/>
          <p:cNvSpPr txBox="1"/>
          <p:nvPr/>
        </p:nvSpPr>
        <p:spPr>
          <a:xfrm>
            <a:off x="3985825" y="1962675"/>
            <a:ext cx="1440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accent5"/>
                </a:solidFill>
                <a:latin typeface="Staatliches"/>
                <a:ea typeface="Staatliches"/>
                <a:cs typeface="Staatliches"/>
                <a:sym typeface="Staatliches"/>
              </a:rPr>
              <a:t>Online</a:t>
            </a:r>
            <a:endParaRPr sz="1700" b="1">
              <a:solidFill>
                <a:schemeClr val="accent5"/>
              </a:solidFill>
              <a:latin typeface="Staatliches"/>
              <a:ea typeface="Staatliches"/>
              <a:cs typeface="Staatliches"/>
              <a:sym typeface="Staatliches"/>
            </a:endParaRPr>
          </a:p>
        </p:txBody>
      </p:sp>
      <p:sp>
        <p:nvSpPr>
          <p:cNvPr id="601" name="Google Shape;601;p63"/>
          <p:cNvSpPr txBox="1"/>
          <p:nvPr/>
        </p:nvSpPr>
        <p:spPr>
          <a:xfrm>
            <a:off x="6935950" y="1962675"/>
            <a:ext cx="1440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accent5"/>
                </a:solidFill>
                <a:latin typeface="Staatliches"/>
                <a:ea typeface="Staatliches"/>
                <a:cs typeface="Staatliches"/>
                <a:sym typeface="Staatliches"/>
              </a:rPr>
              <a:t>In person</a:t>
            </a:r>
            <a:endParaRPr sz="1700" b="1">
              <a:solidFill>
                <a:schemeClr val="accent5"/>
              </a:solidFill>
              <a:latin typeface="Staatliches"/>
              <a:ea typeface="Staatliches"/>
              <a:cs typeface="Staatliches"/>
              <a:sym typeface="Staatliches"/>
            </a:endParaRPr>
          </a:p>
        </p:txBody>
      </p:sp>
      <p:sp>
        <p:nvSpPr>
          <p:cNvPr id="602" name="Google Shape;602;p63"/>
          <p:cNvSpPr txBox="1"/>
          <p:nvPr/>
        </p:nvSpPr>
        <p:spPr>
          <a:xfrm>
            <a:off x="3222575" y="2409075"/>
            <a:ext cx="2809800" cy="2612100"/>
          </a:xfrm>
          <a:prstGeom prst="rect">
            <a:avLst/>
          </a:prstGeom>
          <a:solidFill>
            <a:srgbClr val="FFEDD6"/>
          </a:solidFill>
          <a:ln w="952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Font typeface="Oxygen"/>
              <a:buChar char="★"/>
            </a:pPr>
            <a:r>
              <a:rPr lang="en">
                <a:solidFill>
                  <a:schemeClr val="dk2"/>
                </a:solidFill>
                <a:latin typeface="Oxygen"/>
                <a:ea typeface="Oxygen"/>
                <a:cs typeface="Oxygen"/>
                <a:sym typeface="Oxygen"/>
              </a:rPr>
              <a:t>Apply online at – </a:t>
            </a:r>
            <a:r>
              <a:rPr lang="en" u="sng">
                <a:solidFill>
                  <a:schemeClr val="dk2"/>
                </a:solidFill>
                <a:latin typeface="Oxygen"/>
                <a:ea typeface="Oxygen"/>
                <a:cs typeface="Oxygen"/>
                <a:sym typeface="Oxygen"/>
                <a:hlinkClick r:id="rId8">
                  <a:extLst>
                    <a:ext uri="{A12FA001-AC4F-418D-AE19-62706E023703}">
                      <ahyp:hlinkClr xmlns:ahyp="http://schemas.microsoft.com/office/drawing/2018/hyperlinkcolor" val="tx"/>
                    </a:ext>
                  </a:extLst>
                </a:hlinkClick>
              </a:rPr>
              <a:t>Apply for Benefits, Social Security (ssa.gov)</a:t>
            </a:r>
            <a:endParaRPr>
              <a:solidFill>
                <a:schemeClr val="dk2"/>
              </a:solidFill>
              <a:latin typeface="Oxygen"/>
              <a:ea typeface="Oxygen"/>
              <a:cs typeface="Oxygen"/>
              <a:sym typeface="Oxygen"/>
            </a:endParaRPr>
          </a:p>
          <a:p>
            <a:pPr marL="457200" lvl="0" indent="-317500" algn="l" rtl="0">
              <a:spcBef>
                <a:spcPts val="1000"/>
              </a:spcBef>
              <a:spcAft>
                <a:spcPts val="0"/>
              </a:spcAft>
              <a:buClr>
                <a:schemeClr val="dk2"/>
              </a:buClr>
              <a:buSzPts val="1400"/>
              <a:buFont typeface="Oxygen"/>
              <a:buChar char="★"/>
            </a:pPr>
            <a:r>
              <a:rPr lang="en">
                <a:solidFill>
                  <a:schemeClr val="dk2"/>
                </a:solidFill>
                <a:latin typeface="Oxygen"/>
                <a:ea typeface="Oxygen"/>
                <a:cs typeface="Oxygen"/>
                <a:sym typeface="Oxygen"/>
              </a:rPr>
              <a:t>Follow the listed instructions on the website </a:t>
            </a:r>
            <a:endParaRPr>
              <a:solidFill>
                <a:schemeClr val="dk2"/>
              </a:solidFill>
              <a:latin typeface="Oxygen"/>
              <a:ea typeface="Oxygen"/>
              <a:cs typeface="Oxygen"/>
              <a:sym typeface="Oxygen"/>
            </a:endParaRPr>
          </a:p>
          <a:p>
            <a:pPr marL="457200" lvl="0" indent="-317500" algn="l" rtl="0">
              <a:spcBef>
                <a:spcPts val="1000"/>
              </a:spcBef>
              <a:spcAft>
                <a:spcPts val="1000"/>
              </a:spcAft>
              <a:buClr>
                <a:schemeClr val="dk2"/>
              </a:buClr>
              <a:buSzPts val="1400"/>
              <a:buFont typeface="Oxygen"/>
              <a:buChar char="★"/>
            </a:pPr>
            <a:r>
              <a:rPr lang="en">
                <a:solidFill>
                  <a:schemeClr val="dk2"/>
                </a:solidFill>
                <a:latin typeface="Oxygen"/>
                <a:ea typeface="Oxygen"/>
                <a:cs typeface="Oxygen"/>
                <a:sym typeface="Oxygen"/>
              </a:rPr>
              <a:t>Mail/deliver requested items to local Social Security Office</a:t>
            </a:r>
            <a:endParaRPr>
              <a:solidFill>
                <a:schemeClr val="dk2"/>
              </a:solidFill>
              <a:latin typeface="Oxygen"/>
              <a:ea typeface="Oxygen"/>
              <a:cs typeface="Oxygen"/>
              <a:sym typeface="Oxygen"/>
            </a:endParaRPr>
          </a:p>
        </p:txBody>
      </p:sp>
      <p:sp>
        <p:nvSpPr>
          <p:cNvPr id="603" name="Google Shape;603;p63"/>
          <p:cNvSpPr txBox="1"/>
          <p:nvPr/>
        </p:nvSpPr>
        <p:spPr>
          <a:xfrm>
            <a:off x="92700" y="2409075"/>
            <a:ext cx="2969700" cy="2612100"/>
          </a:xfrm>
          <a:prstGeom prst="rect">
            <a:avLst/>
          </a:prstGeom>
          <a:solidFill>
            <a:schemeClr val="accent4"/>
          </a:solidFill>
          <a:ln w="9525" cap="flat" cmpd="sng">
            <a:solidFill>
              <a:srgbClr val="000000"/>
            </a:solidFill>
            <a:prstDash val="lgDashDot"/>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Font typeface="Oxygen"/>
              <a:buChar char="★"/>
            </a:pPr>
            <a:r>
              <a:rPr lang="en">
                <a:solidFill>
                  <a:schemeClr val="dk2"/>
                </a:solidFill>
                <a:latin typeface="Oxygen"/>
                <a:ea typeface="Oxygen"/>
                <a:cs typeface="Oxygen"/>
                <a:sym typeface="Oxygen"/>
              </a:rPr>
              <a:t>Call </a:t>
            </a:r>
            <a:r>
              <a:rPr lang="en">
                <a:solidFill>
                  <a:schemeClr val="accent5"/>
                </a:solidFill>
                <a:latin typeface="Oxygen"/>
                <a:ea typeface="Oxygen"/>
                <a:cs typeface="Oxygen"/>
                <a:sym typeface="Oxygen"/>
              </a:rPr>
              <a:t>1-800-MEDICARE</a:t>
            </a:r>
            <a:endParaRPr>
              <a:solidFill>
                <a:schemeClr val="accent5"/>
              </a:solidFill>
              <a:latin typeface="Oxygen"/>
              <a:ea typeface="Oxygen"/>
              <a:cs typeface="Oxygen"/>
              <a:sym typeface="Oxygen"/>
            </a:endParaRPr>
          </a:p>
          <a:p>
            <a:pPr marL="457200" lvl="0" indent="-317500" algn="l" rtl="0">
              <a:spcBef>
                <a:spcPts val="0"/>
              </a:spcBef>
              <a:spcAft>
                <a:spcPts val="0"/>
              </a:spcAft>
              <a:buClr>
                <a:schemeClr val="dk2"/>
              </a:buClr>
              <a:buSzPts val="1400"/>
              <a:buFont typeface="Oxygen"/>
              <a:buChar char="★"/>
            </a:pPr>
            <a:r>
              <a:rPr lang="en">
                <a:solidFill>
                  <a:schemeClr val="dk2"/>
                </a:solidFill>
                <a:latin typeface="Oxygen"/>
                <a:ea typeface="Oxygen"/>
                <a:cs typeface="Oxygen"/>
                <a:sym typeface="Oxygen"/>
              </a:rPr>
              <a:t>Follow prompted menu options and enter identifying information</a:t>
            </a:r>
            <a:endParaRPr>
              <a:solidFill>
                <a:schemeClr val="dk2"/>
              </a:solidFill>
              <a:latin typeface="Oxygen"/>
              <a:ea typeface="Oxygen"/>
              <a:cs typeface="Oxygen"/>
              <a:sym typeface="Oxygen"/>
            </a:endParaRPr>
          </a:p>
          <a:p>
            <a:pPr marL="457200" lvl="0" indent="-317500" algn="l" rtl="0">
              <a:spcBef>
                <a:spcPts val="0"/>
              </a:spcBef>
              <a:spcAft>
                <a:spcPts val="0"/>
              </a:spcAft>
              <a:buClr>
                <a:schemeClr val="dk2"/>
              </a:buClr>
              <a:buSzPts val="1400"/>
              <a:buFont typeface="Oxygen"/>
              <a:buChar char="★"/>
            </a:pPr>
            <a:r>
              <a:rPr lang="en">
                <a:solidFill>
                  <a:schemeClr val="dk2"/>
                </a:solidFill>
                <a:latin typeface="Oxygen"/>
                <a:ea typeface="Oxygen"/>
                <a:cs typeface="Oxygen"/>
                <a:sym typeface="Oxygen"/>
              </a:rPr>
              <a:t>Make an appointment to schedule call</a:t>
            </a:r>
            <a:endParaRPr>
              <a:solidFill>
                <a:schemeClr val="dk2"/>
              </a:solidFill>
              <a:latin typeface="Oxygen"/>
              <a:ea typeface="Oxygen"/>
              <a:cs typeface="Oxygen"/>
              <a:sym typeface="Oxygen"/>
            </a:endParaRPr>
          </a:p>
          <a:p>
            <a:pPr marL="457200" lvl="0" indent="-317500" algn="l" rtl="0">
              <a:spcBef>
                <a:spcPts val="0"/>
              </a:spcBef>
              <a:spcAft>
                <a:spcPts val="0"/>
              </a:spcAft>
              <a:buClr>
                <a:schemeClr val="dk2"/>
              </a:buClr>
              <a:buSzPts val="1400"/>
              <a:buFont typeface="Oxygen"/>
              <a:buChar char="★"/>
            </a:pPr>
            <a:r>
              <a:rPr lang="en">
                <a:solidFill>
                  <a:schemeClr val="dk2"/>
                </a:solidFill>
                <a:latin typeface="Oxygen"/>
                <a:ea typeface="Oxygen"/>
                <a:cs typeface="Oxygen"/>
                <a:sym typeface="Oxygen"/>
              </a:rPr>
              <a:t>Answer phone at scheduled appointment time</a:t>
            </a:r>
            <a:endParaRPr>
              <a:solidFill>
                <a:schemeClr val="dk2"/>
              </a:solidFill>
              <a:latin typeface="Oxygen"/>
              <a:ea typeface="Oxygen"/>
              <a:cs typeface="Oxygen"/>
              <a:sym typeface="Oxygen"/>
            </a:endParaRPr>
          </a:p>
          <a:p>
            <a:pPr marL="457200" lvl="0" indent="-317500" algn="l" rtl="0">
              <a:spcBef>
                <a:spcPts val="0"/>
              </a:spcBef>
              <a:spcAft>
                <a:spcPts val="1000"/>
              </a:spcAft>
              <a:buClr>
                <a:schemeClr val="dk2"/>
              </a:buClr>
              <a:buSzPts val="1400"/>
              <a:buFont typeface="Oxygen"/>
              <a:buChar char="★"/>
            </a:pPr>
            <a:r>
              <a:rPr lang="en">
                <a:solidFill>
                  <a:schemeClr val="dk2"/>
                </a:solidFill>
                <a:latin typeface="Oxygen"/>
                <a:ea typeface="Oxygen"/>
                <a:cs typeface="Oxygen"/>
                <a:sym typeface="Oxygen"/>
              </a:rPr>
              <a:t>Mail/deliver requested items to local Social Security Office</a:t>
            </a:r>
            <a:endParaRPr>
              <a:solidFill>
                <a:schemeClr val="dk2"/>
              </a:solidFill>
              <a:latin typeface="Oxygen"/>
              <a:ea typeface="Oxygen"/>
              <a:cs typeface="Oxygen"/>
              <a:sym typeface="Oxygen"/>
            </a:endParaRPr>
          </a:p>
        </p:txBody>
      </p:sp>
      <p:sp>
        <p:nvSpPr>
          <p:cNvPr id="604" name="Google Shape;604;p63"/>
          <p:cNvSpPr txBox="1"/>
          <p:nvPr/>
        </p:nvSpPr>
        <p:spPr>
          <a:xfrm>
            <a:off x="6174400" y="2409075"/>
            <a:ext cx="2903700" cy="2612100"/>
          </a:xfrm>
          <a:prstGeom prst="rect">
            <a:avLst/>
          </a:prstGeom>
          <a:solidFill>
            <a:schemeClr val="accent4"/>
          </a:solidFill>
          <a:ln w="9525" cap="flat" cmpd="sng">
            <a:solidFill>
              <a:srgbClr val="000000"/>
            </a:solidFill>
            <a:prstDash val="lgDashDot"/>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Font typeface="Oxygen"/>
              <a:buChar char="★"/>
            </a:pPr>
            <a:r>
              <a:rPr lang="en">
                <a:solidFill>
                  <a:schemeClr val="dk2"/>
                </a:solidFill>
                <a:latin typeface="Oxygen"/>
                <a:ea typeface="Oxygen"/>
                <a:cs typeface="Oxygen"/>
                <a:sym typeface="Oxygen"/>
              </a:rPr>
              <a:t>Identify local security office at – </a:t>
            </a:r>
            <a:r>
              <a:rPr lang="en" u="sng">
                <a:solidFill>
                  <a:schemeClr val="hlink"/>
                </a:solidFill>
                <a:latin typeface="Oxygen"/>
                <a:ea typeface="Oxygen"/>
                <a:cs typeface="Oxygen"/>
                <a:sym typeface="Oxygen"/>
                <a:hlinkClick r:id="rId9"/>
              </a:rPr>
              <a:t>Social Security Office Locator, SSA Office Locator Social Security Office Locator, Social Security</a:t>
            </a:r>
            <a:endParaRPr>
              <a:solidFill>
                <a:schemeClr val="dk2"/>
              </a:solidFill>
              <a:latin typeface="Oxygen"/>
              <a:ea typeface="Oxygen"/>
              <a:cs typeface="Oxygen"/>
              <a:sym typeface="Oxygen"/>
            </a:endParaRPr>
          </a:p>
          <a:p>
            <a:pPr marL="457200" lvl="0" indent="-317500" algn="l" rtl="0">
              <a:spcBef>
                <a:spcPts val="1000"/>
              </a:spcBef>
              <a:spcAft>
                <a:spcPts val="0"/>
              </a:spcAft>
              <a:buClr>
                <a:schemeClr val="dk2"/>
              </a:buClr>
              <a:buSzPts val="1400"/>
              <a:buFont typeface="Oxygen"/>
              <a:buChar char="★"/>
            </a:pPr>
            <a:r>
              <a:rPr lang="en">
                <a:solidFill>
                  <a:schemeClr val="dk2"/>
                </a:solidFill>
                <a:latin typeface="Oxygen"/>
                <a:ea typeface="Oxygen"/>
                <a:cs typeface="Oxygen"/>
                <a:sym typeface="Oxygen"/>
              </a:rPr>
              <a:t>Call 1-800-MEDICARE and make an appointment (</a:t>
            </a:r>
            <a:r>
              <a:rPr lang="en" b="1">
                <a:solidFill>
                  <a:schemeClr val="dk2"/>
                </a:solidFill>
                <a:latin typeface="Oxygen"/>
                <a:ea typeface="Oxygen"/>
                <a:cs typeface="Oxygen"/>
                <a:sym typeface="Oxygen"/>
              </a:rPr>
              <a:t>optional</a:t>
            </a:r>
            <a:r>
              <a:rPr lang="en">
                <a:solidFill>
                  <a:schemeClr val="dk2"/>
                </a:solidFill>
                <a:latin typeface="Oxygen"/>
                <a:ea typeface="Oxygen"/>
                <a:cs typeface="Oxygen"/>
                <a:sym typeface="Oxygen"/>
              </a:rPr>
              <a:t>).</a:t>
            </a:r>
            <a:endParaRPr>
              <a:solidFill>
                <a:schemeClr val="dk2"/>
              </a:solidFill>
              <a:latin typeface="Oxygen"/>
              <a:ea typeface="Oxygen"/>
              <a:cs typeface="Oxygen"/>
              <a:sym typeface="Oxygen"/>
            </a:endParaRPr>
          </a:p>
          <a:p>
            <a:pPr marL="457200" lvl="0" indent="-317500" algn="l" rtl="0">
              <a:spcBef>
                <a:spcPts val="1000"/>
              </a:spcBef>
              <a:spcAft>
                <a:spcPts val="1000"/>
              </a:spcAft>
              <a:buClr>
                <a:schemeClr val="dk2"/>
              </a:buClr>
              <a:buSzPts val="1400"/>
              <a:buFont typeface="Oxygen"/>
              <a:buChar char="★"/>
            </a:pPr>
            <a:r>
              <a:rPr lang="en">
                <a:solidFill>
                  <a:schemeClr val="dk2"/>
                </a:solidFill>
                <a:latin typeface="Oxygen"/>
                <a:ea typeface="Oxygen"/>
                <a:cs typeface="Oxygen"/>
                <a:sym typeface="Oxygen"/>
              </a:rPr>
              <a:t>Bring necessary documents and consult with agent. </a:t>
            </a:r>
            <a:endParaRPr>
              <a:solidFill>
                <a:schemeClr val="dk2"/>
              </a:solidFill>
              <a:latin typeface="Oxygen"/>
              <a:ea typeface="Oxygen"/>
              <a:cs typeface="Oxygen"/>
              <a:sym typeface="Oxygen"/>
            </a:endParaRPr>
          </a:p>
        </p:txBody>
      </p:sp>
      <p:pic>
        <p:nvPicPr>
          <p:cNvPr id="605" name="Google Shape;605;p63"/>
          <p:cNvPicPr preferRelativeResize="0"/>
          <p:nvPr/>
        </p:nvPicPr>
        <p:blipFill>
          <a:blip r:embed="rId10">
            <a:alphaModFix/>
          </a:blip>
          <a:stretch>
            <a:fillRect/>
          </a:stretch>
        </p:blipFill>
        <p:spPr>
          <a:xfrm>
            <a:off x="5656050" y="229100"/>
            <a:ext cx="572700" cy="572700"/>
          </a:xfrm>
          <a:prstGeom prst="rect">
            <a:avLst/>
          </a:prstGeom>
          <a:noFill/>
          <a:ln>
            <a:noFill/>
          </a:ln>
        </p:spPr>
      </p:pic>
      <p:pic>
        <p:nvPicPr>
          <p:cNvPr id="2" name="Slide 28">
            <a:hlinkClick r:id="" action="ppaction://media"/>
            <a:extLst>
              <a:ext uri="{FF2B5EF4-FFF2-40B4-BE49-F238E27FC236}">
                <a16:creationId xmlns:a16="http://schemas.microsoft.com/office/drawing/2014/main" id="{B9DFF079-5161-311D-80DE-0EBF5432AC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53713" y="152314"/>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4"/>
          <p:cNvSpPr txBox="1">
            <a:spLocks noGrp="1"/>
          </p:cNvSpPr>
          <p:nvPr>
            <p:ph type="title"/>
          </p:nvPr>
        </p:nvSpPr>
        <p:spPr>
          <a:xfrm>
            <a:off x="1503600" y="317550"/>
            <a:ext cx="613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medicare card</a:t>
            </a:r>
            <a:endParaRPr/>
          </a:p>
        </p:txBody>
      </p:sp>
      <p:sp>
        <p:nvSpPr>
          <p:cNvPr id="611" name="Google Shape;611;p64"/>
          <p:cNvSpPr txBox="1">
            <a:spLocks noGrp="1"/>
          </p:cNvSpPr>
          <p:nvPr>
            <p:ph type="body" idx="1"/>
          </p:nvPr>
        </p:nvSpPr>
        <p:spPr>
          <a:xfrm>
            <a:off x="5055300" y="1395550"/>
            <a:ext cx="3537000" cy="1331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After you enroll in Medicare, you’ll receive a red, white, and blue Medicare Card showing whether you have Part A, Part B, or both. </a:t>
            </a:r>
            <a:endParaRPr/>
          </a:p>
        </p:txBody>
      </p:sp>
      <p:pic>
        <p:nvPicPr>
          <p:cNvPr id="612" name="Google Shape;612;p64"/>
          <p:cNvPicPr preferRelativeResize="0"/>
          <p:nvPr/>
        </p:nvPicPr>
        <p:blipFill>
          <a:blip r:embed="rId5">
            <a:alphaModFix/>
          </a:blip>
          <a:stretch>
            <a:fillRect/>
          </a:stretch>
        </p:blipFill>
        <p:spPr>
          <a:xfrm>
            <a:off x="829352" y="1395550"/>
            <a:ext cx="4008425" cy="2598275"/>
          </a:xfrm>
          <a:prstGeom prst="rect">
            <a:avLst/>
          </a:prstGeom>
          <a:noFill/>
          <a:ln>
            <a:noFill/>
          </a:ln>
        </p:spPr>
      </p:pic>
      <p:sp>
        <p:nvSpPr>
          <p:cNvPr id="613" name="Google Shape;613;p64"/>
          <p:cNvSpPr txBox="1">
            <a:spLocks noGrp="1"/>
          </p:cNvSpPr>
          <p:nvPr>
            <p:ph type="body" idx="1"/>
          </p:nvPr>
        </p:nvSpPr>
        <p:spPr>
          <a:xfrm>
            <a:off x="5055300" y="3762113"/>
            <a:ext cx="3537000" cy="99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Keep your card in a safe place so you’ll have it when you need it. </a:t>
            </a:r>
            <a:endParaRPr/>
          </a:p>
          <a:p>
            <a:pPr marL="0" lvl="0" indent="0" algn="ctr" rtl="0">
              <a:spcBef>
                <a:spcPts val="1600"/>
              </a:spcBef>
              <a:spcAft>
                <a:spcPts val="1600"/>
              </a:spcAft>
              <a:buNone/>
            </a:pPr>
            <a:endParaRPr/>
          </a:p>
        </p:txBody>
      </p:sp>
      <p:pic>
        <p:nvPicPr>
          <p:cNvPr id="614" name="Google Shape;614;p64"/>
          <p:cNvPicPr preferRelativeResize="0"/>
          <p:nvPr/>
        </p:nvPicPr>
        <p:blipFill>
          <a:blip r:embed="rId6">
            <a:alphaModFix/>
          </a:blip>
          <a:stretch>
            <a:fillRect/>
          </a:stretch>
        </p:blipFill>
        <p:spPr>
          <a:xfrm>
            <a:off x="6276537" y="2672050"/>
            <a:ext cx="878324" cy="878324"/>
          </a:xfrm>
          <a:prstGeom prst="rect">
            <a:avLst/>
          </a:prstGeom>
          <a:noFill/>
          <a:ln>
            <a:noFill/>
          </a:ln>
        </p:spPr>
      </p:pic>
      <p:pic>
        <p:nvPicPr>
          <p:cNvPr id="2" name="Slide 29">
            <a:hlinkClick r:id="" action="ppaction://media"/>
            <a:extLst>
              <a:ext uri="{FF2B5EF4-FFF2-40B4-BE49-F238E27FC236}">
                <a16:creationId xmlns:a16="http://schemas.microsoft.com/office/drawing/2014/main" id="{288F2BE1-736E-7426-0F54-1802F31C41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091" y="4284105"/>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alpha val="16860"/>
          </a:srgbClr>
        </a:solidFill>
        <a:effectLst/>
      </p:bgPr>
    </p:bg>
    <p:spTree>
      <p:nvGrpSpPr>
        <p:cNvPr id="1" name="Shape 225"/>
        <p:cNvGrpSpPr/>
        <p:nvPr/>
      </p:nvGrpSpPr>
      <p:grpSpPr>
        <a:xfrm>
          <a:off x="0" y="0"/>
          <a:ext cx="0" cy="0"/>
          <a:chOff x="0" y="0"/>
          <a:chExt cx="0" cy="0"/>
        </a:xfrm>
      </p:grpSpPr>
      <p:sp>
        <p:nvSpPr>
          <p:cNvPr id="226" name="Google Shape;226;p38"/>
          <p:cNvSpPr/>
          <p:nvPr/>
        </p:nvSpPr>
        <p:spPr>
          <a:xfrm>
            <a:off x="2062550" y="734725"/>
            <a:ext cx="6451200" cy="747600"/>
          </a:xfrm>
          <a:prstGeom prst="flowChartAlternateProcess">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8"/>
          <p:cNvSpPr txBox="1">
            <a:spLocks noGrp="1"/>
          </p:cNvSpPr>
          <p:nvPr>
            <p:ph type="title"/>
          </p:nvPr>
        </p:nvSpPr>
        <p:spPr>
          <a:xfrm>
            <a:off x="2843325" y="58144"/>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OBJECTIVES</a:t>
            </a:r>
            <a:endParaRPr dirty="0"/>
          </a:p>
        </p:txBody>
      </p:sp>
      <p:sp>
        <p:nvSpPr>
          <p:cNvPr id="228" name="Google Shape;228;p38"/>
          <p:cNvSpPr txBox="1">
            <a:spLocks noGrp="1"/>
          </p:cNvSpPr>
          <p:nvPr>
            <p:ph type="title" idx="2"/>
          </p:nvPr>
        </p:nvSpPr>
        <p:spPr>
          <a:xfrm>
            <a:off x="2134725" y="1046175"/>
            <a:ext cx="6657900" cy="43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Explain: </a:t>
            </a:r>
            <a:endParaRPr/>
          </a:p>
          <a:p>
            <a:pPr marL="0" lvl="0" indent="0" algn="ctr" rtl="0">
              <a:spcBef>
                <a:spcPts val="0"/>
              </a:spcBef>
              <a:spcAft>
                <a:spcPts val="0"/>
              </a:spcAft>
              <a:buNone/>
            </a:pPr>
            <a:r>
              <a:rPr lang="en"/>
              <a:t>mEDICARE, mEDICARE ADVANTAGE, Dual Eligible</a:t>
            </a:r>
            <a:endParaRPr/>
          </a:p>
        </p:txBody>
      </p:sp>
      <p:sp>
        <p:nvSpPr>
          <p:cNvPr id="229" name="Google Shape;229;p38"/>
          <p:cNvSpPr/>
          <p:nvPr/>
        </p:nvSpPr>
        <p:spPr>
          <a:xfrm>
            <a:off x="1134625" y="576672"/>
            <a:ext cx="1055400" cy="1055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30" name="Google Shape;230;p38"/>
          <p:cNvSpPr/>
          <p:nvPr/>
        </p:nvSpPr>
        <p:spPr>
          <a:xfrm>
            <a:off x="2062550" y="3020725"/>
            <a:ext cx="6451200" cy="747600"/>
          </a:xfrm>
          <a:prstGeom prst="flowChartAlternateProcess">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8"/>
          <p:cNvSpPr/>
          <p:nvPr/>
        </p:nvSpPr>
        <p:spPr>
          <a:xfrm>
            <a:off x="1134636" y="2949047"/>
            <a:ext cx="1055400" cy="1055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32" name="Google Shape;232;p38"/>
          <p:cNvSpPr txBox="1">
            <a:spLocks noGrp="1"/>
          </p:cNvSpPr>
          <p:nvPr>
            <p:ph type="title" idx="3"/>
          </p:nvPr>
        </p:nvSpPr>
        <p:spPr>
          <a:xfrm>
            <a:off x="1207213" y="855535"/>
            <a:ext cx="910200" cy="49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4"/>
                </a:solidFill>
              </a:rPr>
              <a:t>01</a:t>
            </a:r>
            <a:endParaRPr>
              <a:solidFill>
                <a:schemeClr val="accent4"/>
              </a:solidFill>
            </a:endParaRPr>
          </a:p>
        </p:txBody>
      </p:sp>
      <p:sp>
        <p:nvSpPr>
          <p:cNvPr id="233" name="Google Shape;233;p38"/>
          <p:cNvSpPr/>
          <p:nvPr/>
        </p:nvSpPr>
        <p:spPr>
          <a:xfrm>
            <a:off x="2062550" y="1953925"/>
            <a:ext cx="6451200" cy="747600"/>
          </a:xfrm>
          <a:prstGeom prst="flowChartAlternateProcess">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8"/>
          <p:cNvSpPr/>
          <p:nvPr/>
        </p:nvSpPr>
        <p:spPr>
          <a:xfrm>
            <a:off x="1134625" y="1790772"/>
            <a:ext cx="1055400" cy="1055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235" name="Google Shape;235;p38"/>
          <p:cNvSpPr txBox="1">
            <a:spLocks noGrp="1"/>
          </p:cNvSpPr>
          <p:nvPr>
            <p:ph type="title" idx="6"/>
          </p:nvPr>
        </p:nvSpPr>
        <p:spPr>
          <a:xfrm>
            <a:off x="1207235" y="2069635"/>
            <a:ext cx="910200" cy="49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4"/>
                </a:solidFill>
              </a:rPr>
              <a:t>02</a:t>
            </a:r>
            <a:endParaRPr>
              <a:solidFill>
                <a:schemeClr val="accent4"/>
              </a:solidFill>
            </a:endParaRPr>
          </a:p>
        </p:txBody>
      </p:sp>
      <p:sp>
        <p:nvSpPr>
          <p:cNvPr id="236" name="Google Shape;236;p38"/>
          <p:cNvSpPr txBox="1">
            <a:spLocks noGrp="1"/>
          </p:cNvSpPr>
          <p:nvPr>
            <p:ph type="title" idx="9"/>
          </p:nvPr>
        </p:nvSpPr>
        <p:spPr>
          <a:xfrm>
            <a:off x="1207232" y="3227910"/>
            <a:ext cx="910200" cy="49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4"/>
                </a:solidFill>
              </a:rPr>
              <a:t>03</a:t>
            </a:r>
            <a:endParaRPr>
              <a:solidFill>
                <a:schemeClr val="accent4"/>
              </a:solidFill>
            </a:endParaRPr>
          </a:p>
        </p:txBody>
      </p:sp>
      <p:sp>
        <p:nvSpPr>
          <p:cNvPr id="237" name="Google Shape;237;p38"/>
          <p:cNvSpPr/>
          <p:nvPr/>
        </p:nvSpPr>
        <p:spPr>
          <a:xfrm>
            <a:off x="-14372312" y="4964116"/>
            <a:ext cx="1893418" cy="215479"/>
          </a:xfrm>
          <a:custGeom>
            <a:avLst/>
            <a:gdLst/>
            <a:ahLst/>
            <a:cxnLst/>
            <a:rect l="l" t="t" r="r" b="b"/>
            <a:pathLst>
              <a:path w="81851" h="9315" extrusionOk="0">
                <a:moveTo>
                  <a:pt x="1" y="0"/>
                </a:moveTo>
                <a:lnTo>
                  <a:pt x="1" y="7429"/>
                </a:lnTo>
                <a:cubicBezTo>
                  <a:pt x="1" y="7429"/>
                  <a:pt x="1120" y="7584"/>
                  <a:pt x="3115" y="7584"/>
                </a:cubicBezTo>
                <a:cubicBezTo>
                  <a:pt x="6333" y="7584"/>
                  <a:pt x="11827" y="7180"/>
                  <a:pt x="18577" y="5069"/>
                </a:cubicBezTo>
                <a:cubicBezTo>
                  <a:pt x="23856" y="3418"/>
                  <a:pt x="29277" y="2316"/>
                  <a:pt x="34763" y="2316"/>
                </a:cubicBezTo>
                <a:cubicBezTo>
                  <a:pt x="40641" y="2316"/>
                  <a:pt x="46593" y="3581"/>
                  <a:pt x="52525" y="6788"/>
                </a:cubicBezTo>
                <a:cubicBezTo>
                  <a:pt x="55989" y="8661"/>
                  <a:pt x="60036" y="9314"/>
                  <a:pt x="63998" y="9314"/>
                </a:cubicBezTo>
                <a:cubicBezTo>
                  <a:pt x="73152" y="9314"/>
                  <a:pt x="81850" y="5826"/>
                  <a:pt x="81850" y="5826"/>
                </a:cubicBezTo>
                <a:lnTo>
                  <a:pt x="81850" y="0"/>
                </a:lnTo>
                <a:close/>
              </a:path>
            </a:pathLst>
          </a:custGeom>
          <a:solidFill>
            <a:srgbClr val="ECE9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txBox="1">
            <a:spLocks noGrp="1"/>
          </p:cNvSpPr>
          <p:nvPr>
            <p:ph type="title" idx="2"/>
          </p:nvPr>
        </p:nvSpPr>
        <p:spPr>
          <a:xfrm>
            <a:off x="2029850" y="2211888"/>
            <a:ext cx="6657900" cy="43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Identify:</a:t>
            </a:r>
            <a:endParaRPr/>
          </a:p>
          <a:p>
            <a:pPr marL="0" lvl="0" indent="0" algn="ctr" rtl="0">
              <a:spcBef>
                <a:spcPts val="0"/>
              </a:spcBef>
              <a:spcAft>
                <a:spcPts val="0"/>
              </a:spcAft>
              <a:buNone/>
            </a:pPr>
            <a:r>
              <a:rPr lang="en"/>
              <a:t>Difference of Medicare a, b, c, d</a:t>
            </a:r>
            <a:endParaRPr/>
          </a:p>
        </p:txBody>
      </p:sp>
      <p:sp>
        <p:nvSpPr>
          <p:cNvPr id="239" name="Google Shape;239;p38"/>
          <p:cNvSpPr txBox="1">
            <a:spLocks noGrp="1"/>
          </p:cNvSpPr>
          <p:nvPr>
            <p:ph type="title" idx="2"/>
          </p:nvPr>
        </p:nvSpPr>
        <p:spPr>
          <a:xfrm>
            <a:off x="2134725" y="3258650"/>
            <a:ext cx="6657900" cy="43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Review:</a:t>
            </a:r>
            <a:endParaRPr/>
          </a:p>
          <a:p>
            <a:pPr marL="0" lvl="0" indent="0" algn="ctr" rtl="0">
              <a:spcBef>
                <a:spcPts val="0"/>
              </a:spcBef>
              <a:spcAft>
                <a:spcPts val="0"/>
              </a:spcAft>
              <a:buNone/>
            </a:pPr>
            <a:r>
              <a:rPr lang="en"/>
              <a:t>how to sign up for medicare</a:t>
            </a:r>
            <a:endParaRPr/>
          </a:p>
        </p:txBody>
      </p:sp>
      <p:pic>
        <p:nvPicPr>
          <p:cNvPr id="2" name="Recorded Sound">
            <a:hlinkClick r:id="" action="ppaction://media"/>
            <a:extLst>
              <a:ext uri="{FF2B5EF4-FFF2-40B4-BE49-F238E27FC236}">
                <a16:creationId xmlns:a16="http://schemas.microsoft.com/office/drawing/2014/main" id="{DA812281-7BE7-B92E-AF2D-145BEA73E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950" y="440747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47"/>
    </mc:Choice>
    <mc:Fallback xmlns="">
      <p:transition spd="slow" advTm="2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5"/>
          <p:cNvSpPr txBox="1">
            <a:spLocks noGrp="1"/>
          </p:cNvSpPr>
          <p:nvPr>
            <p:ph type="title"/>
          </p:nvPr>
        </p:nvSpPr>
        <p:spPr>
          <a:xfrm>
            <a:off x="1314125" y="214875"/>
            <a:ext cx="6196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can i compare coverage and premiums? </a:t>
            </a:r>
            <a:endParaRPr/>
          </a:p>
        </p:txBody>
      </p:sp>
      <p:sp>
        <p:nvSpPr>
          <p:cNvPr id="620" name="Google Shape;620;p65"/>
          <p:cNvSpPr txBox="1">
            <a:spLocks noGrp="1"/>
          </p:cNvSpPr>
          <p:nvPr>
            <p:ph type="subTitle" idx="4294967295"/>
          </p:nvPr>
        </p:nvSpPr>
        <p:spPr>
          <a:xfrm>
            <a:off x="658800" y="1430725"/>
            <a:ext cx="3913200" cy="750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700">
                <a:solidFill>
                  <a:srgbClr val="1C6274"/>
                </a:solidFill>
              </a:rPr>
              <a:t>Medicare.gov shows you all of your choices and helps you compare them! </a:t>
            </a:r>
            <a:endParaRPr sz="1700">
              <a:solidFill>
                <a:srgbClr val="1C6274"/>
              </a:solidFill>
            </a:endParaRPr>
          </a:p>
        </p:txBody>
      </p:sp>
      <p:pic>
        <p:nvPicPr>
          <p:cNvPr id="621" name="Google Shape;621;p65"/>
          <p:cNvPicPr preferRelativeResize="0"/>
          <p:nvPr/>
        </p:nvPicPr>
        <p:blipFill>
          <a:blip r:embed="rId5">
            <a:alphaModFix/>
          </a:blip>
          <a:stretch>
            <a:fillRect/>
          </a:stretch>
        </p:blipFill>
        <p:spPr>
          <a:xfrm>
            <a:off x="5494675" y="1298075"/>
            <a:ext cx="3297124" cy="3732975"/>
          </a:xfrm>
          <a:prstGeom prst="rect">
            <a:avLst/>
          </a:prstGeom>
          <a:noFill/>
          <a:ln>
            <a:noFill/>
          </a:ln>
        </p:spPr>
      </p:pic>
      <p:pic>
        <p:nvPicPr>
          <p:cNvPr id="622" name="Google Shape;622;p65"/>
          <p:cNvPicPr preferRelativeResize="0"/>
          <p:nvPr/>
        </p:nvPicPr>
        <p:blipFill>
          <a:blip r:embed="rId6">
            <a:alphaModFix/>
          </a:blip>
          <a:stretch>
            <a:fillRect/>
          </a:stretch>
        </p:blipFill>
        <p:spPr>
          <a:xfrm>
            <a:off x="6644650" y="530550"/>
            <a:ext cx="997175" cy="997175"/>
          </a:xfrm>
          <a:prstGeom prst="rect">
            <a:avLst/>
          </a:prstGeom>
          <a:noFill/>
          <a:ln>
            <a:noFill/>
          </a:ln>
        </p:spPr>
      </p:pic>
      <p:sp>
        <p:nvSpPr>
          <p:cNvPr id="623" name="Google Shape;623;p65"/>
          <p:cNvSpPr txBox="1">
            <a:spLocks noGrp="1"/>
          </p:cNvSpPr>
          <p:nvPr>
            <p:ph type="subTitle" idx="4294967295"/>
          </p:nvPr>
        </p:nvSpPr>
        <p:spPr>
          <a:xfrm>
            <a:off x="800475" y="2651600"/>
            <a:ext cx="3913200" cy="12063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500">
                <a:solidFill>
                  <a:srgbClr val="1C6274"/>
                </a:solidFill>
              </a:rPr>
              <a:t>You can also enter prescription drugs you take to get an estimate of your monthly and yearly cost for each plan. </a:t>
            </a:r>
            <a:endParaRPr sz="1500">
              <a:solidFill>
                <a:srgbClr val="1C6274"/>
              </a:solidFill>
            </a:endParaRPr>
          </a:p>
        </p:txBody>
      </p:sp>
      <p:pic>
        <p:nvPicPr>
          <p:cNvPr id="624" name="Google Shape;624;p65"/>
          <p:cNvPicPr preferRelativeResize="0"/>
          <p:nvPr/>
        </p:nvPicPr>
        <p:blipFill>
          <a:blip r:embed="rId7">
            <a:alphaModFix/>
          </a:blip>
          <a:stretch>
            <a:fillRect/>
          </a:stretch>
        </p:blipFill>
        <p:spPr>
          <a:xfrm>
            <a:off x="450200" y="214875"/>
            <a:ext cx="959725" cy="959725"/>
          </a:xfrm>
          <a:prstGeom prst="rect">
            <a:avLst/>
          </a:prstGeom>
          <a:noFill/>
          <a:ln>
            <a:noFill/>
          </a:ln>
        </p:spPr>
      </p:pic>
      <p:pic>
        <p:nvPicPr>
          <p:cNvPr id="625" name="Google Shape;625;p65"/>
          <p:cNvPicPr preferRelativeResize="0"/>
          <p:nvPr/>
        </p:nvPicPr>
        <p:blipFill>
          <a:blip r:embed="rId8">
            <a:alphaModFix/>
          </a:blip>
          <a:stretch>
            <a:fillRect/>
          </a:stretch>
        </p:blipFill>
        <p:spPr>
          <a:xfrm>
            <a:off x="4149624" y="3367350"/>
            <a:ext cx="912826" cy="912850"/>
          </a:xfrm>
          <a:prstGeom prst="rect">
            <a:avLst/>
          </a:prstGeom>
          <a:noFill/>
          <a:ln>
            <a:noFill/>
          </a:ln>
        </p:spPr>
      </p:pic>
      <p:pic>
        <p:nvPicPr>
          <p:cNvPr id="2" name="Slide 30">
            <a:hlinkClick r:id="" action="ppaction://media"/>
            <a:extLst>
              <a:ext uri="{FF2B5EF4-FFF2-40B4-BE49-F238E27FC236}">
                <a16:creationId xmlns:a16="http://schemas.microsoft.com/office/drawing/2014/main" id="{C6756BE2-6B28-5BCF-F9ED-208F0E396D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0740" y="4121922"/>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6"/>
          <p:cNvSpPr txBox="1">
            <a:spLocks noGrp="1"/>
          </p:cNvSpPr>
          <p:nvPr>
            <p:ph type="body" idx="4294967295"/>
          </p:nvPr>
        </p:nvSpPr>
        <p:spPr>
          <a:xfrm>
            <a:off x="989400" y="919300"/>
            <a:ext cx="7165200" cy="3932700"/>
          </a:xfrm>
          <a:prstGeom prst="rect">
            <a:avLst/>
          </a:prstGeom>
          <a:solidFill>
            <a:srgbClr val="EFEFEF"/>
          </a:solidFill>
        </p:spPr>
        <p:txBody>
          <a:bodyPr spcFirstLastPara="1" wrap="square" lIns="91425" tIns="91425" rIns="91425" bIns="91425" anchor="t" anchorCtr="0">
            <a:noAutofit/>
          </a:bodyPr>
          <a:lstStyle/>
          <a:p>
            <a:pPr marL="0" lvl="0" indent="0" algn="l" rtl="0">
              <a:spcBef>
                <a:spcPts val="0"/>
              </a:spcBef>
              <a:spcAft>
                <a:spcPts val="0"/>
              </a:spcAft>
              <a:buNone/>
            </a:pPr>
            <a:r>
              <a:rPr lang="en" sz="2000"/>
              <a:t>What is Medicare fraud and abuse? </a:t>
            </a:r>
            <a:endParaRPr sz="2000"/>
          </a:p>
          <a:p>
            <a:pPr marL="457200" lvl="0" indent="-342900" algn="l" rtl="0">
              <a:lnSpc>
                <a:spcPct val="200000"/>
              </a:lnSpc>
              <a:spcBef>
                <a:spcPts val="1600"/>
              </a:spcBef>
              <a:spcAft>
                <a:spcPts val="0"/>
              </a:spcAft>
              <a:buSzPts val="1800"/>
              <a:buChar char="●"/>
            </a:pPr>
            <a:r>
              <a:rPr lang="en"/>
              <a:t>Billing for services that were not provided </a:t>
            </a:r>
            <a:endParaRPr/>
          </a:p>
          <a:p>
            <a:pPr marL="457200" lvl="0" indent="-342900" algn="l" rtl="0">
              <a:lnSpc>
                <a:spcPct val="200000"/>
              </a:lnSpc>
              <a:spcBef>
                <a:spcPts val="0"/>
              </a:spcBef>
              <a:spcAft>
                <a:spcPts val="0"/>
              </a:spcAft>
              <a:buSzPts val="1800"/>
              <a:buChar char="●"/>
            </a:pPr>
            <a:r>
              <a:rPr lang="en"/>
              <a:t>Provider billing for supplies that were not received</a:t>
            </a:r>
            <a:endParaRPr/>
          </a:p>
          <a:p>
            <a:pPr marL="457200" lvl="0" indent="-342900" algn="l" rtl="0">
              <a:lnSpc>
                <a:spcPct val="200000"/>
              </a:lnSpc>
              <a:spcBef>
                <a:spcPts val="0"/>
              </a:spcBef>
              <a:spcAft>
                <a:spcPts val="0"/>
              </a:spcAft>
              <a:buSzPts val="1800"/>
              <a:buChar char="●"/>
            </a:pPr>
            <a:r>
              <a:rPr lang="en"/>
              <a:t>A person who steals your Medicare Number or card and uses it to submit fraudulent claims in your name</a:t>
            </a:r>
            <a:endParaRPr/>
          </a:p>
        </p:txBody>
      </p:sp>
      <p:sp>
        <p:nvSpPr>
          <p:cNvPr id="631" name="Google Shape;631;p66"/>
          <p:cNvSpPr txBox="1">
            <a:spLocks noGrp="1"/>
          </p:cNvSpPr>
          <p:nvPr>
            <p:ph type="title"/>
          </p:nvPr>
        </p:nvSpPr>
        <p:spPr>
          <a:xfrm>
            <a:off x="1744675" y="20130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fraud &amp; abuse</a:t>
            </a:r>
            <a:endParaRPr/>
          </a:p>
        </p:txBody>
      </p:sp>
      <p:pic>
        <p:nvPicPr>
          <p:cNvPr id="632" name="Google Shape;632;p66"/>
          <p:cNvPicPr preferRelativeResize="0"/>
          <p:nvPr/>
        </p:nvPicPr>
        <p:blipFill>
          <a:blip r:embed="rId5">
            <a:alphaModFix/>
          </a:blip>
          <a:stretch>
            <a:fillRect/>
          </a:stretch>
        </p:blipFill>
        <p:spPr>
          <a:xfrm>
            <a:off x="6036525" y="848775"/>
            <a:ext cx="856876" cy="856876"/>
          </a:xfrm>
          <a:prstGeom prst="rect">
            <a:avLst/>
          </a:prstGeom>
          <a:noFill/>
          <a:ln>
            <a:noFill/>
          </a:ln>
        </p:spPr>
      </p:pic>
      <p:pic>
        <p:nvPicPr>
          <p:cNvPr id="633" name="Google Shape;633;p66"/>
          <p:cNvPicPr preferRelativeResize="0"/>
          <p:nvPr/>
        </p:nvPicPr>
        <p:blipFill>
          <a:blip r:embed="rId6">
            <a:alphaModFix/>
          </a:blip>
          <a:stretch>
            <a:fillRect/>
          </a:stretch>
        </p:blipFill>
        <p:spPr>
          <a:xfrm>
            <a:off x="6893400" y="1644450"/>
            <a:ext cx="927300" cy="927300"/>
          </a:xfrm>
          <a:prstGeom prst="rect">
            <a:avLst/>
          </a:prstGeom>
          <a:noFill/>
          <a:ln>
            <a:noFill/>
          </a:ln>
        </p:spPr>
      </p:pic>
      <p:pic>
        <p:nvPicPr>
          <p:cNvPr id="634" name="Google Shape;634;p66"/>
          <p:cNvPicPr preferRelativeResize="0"/>
          <p:nvPr/>
        </p:nvPicPr>
        <p:blipFill>
          <a:blip r:embed="rId7">
            <a:alphaModFix/>
          </a:blip>
          <a:stretch>
            <a:fillRect/>
          </a:stretch>
        </p:blipFill>
        <p:spPr>
          <a:xfrm>
            <a:off x="6152750" y="3119400"/>
            <a:ext cx="1209550" cy="1209550"/>
          </a:xfrm>
          <a:prstGeom prst="rect">
            <a:avLst/>
          </a:prstGeom>
          <a:noFill/>
          <a:ln>
            <a:noFill/>
          </a:ln>
        </p:spPr>
      </p:pic>
      <p:sp>
        <p:nvSpPr>
          <p:cNvPr id="635" name="Google Shape;635;p66"/>
          <p:cNvSpPr txBox="1"/>
          <p:nvPr/>
        </p:nvSpPr>
        <p:spPr>
          <a:xfrm>
            <a:off x="1195575" y="3800475"/>
            <a:ext cx="4416900" cy="856800"/>
          </a:xfrm>
          <a:prstGeom prst="rect">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50">
                <a:solidFill>
                  <a:srgbClr val="2C2C2C"/>
                </a:solidFill>
                <a:latin typeface="Oxygen"/>
                <a:ea typeface="Oxygen"/>
                <a:cs typeface="Oxygen"/>
                <a:sym typeface="Oxygen"/>
              </a:rPr>
              <a:t>Medicare loses an estimated $60 billion each year due to fraud, errors, and abuse</a:t>
            </a:r>
            <a:endParaRPr sz="1700">
              <a:latin typeface="Oxygen"/>
              <a:ea typeface="Oxygen"/>
              <a:cs typeface="Oxygen"/>
              <a:sym typeface="Oxygen"/>
            </a:endParaRPr>
          </a:p>
        </p:txBody>
      </p:sp>
      <p:pic>
        <p:nvPicPr>
          <p:cNvPr id="2" name="Slide 31">
            <a:hlinkClick r:id="" action="ppaction://media"/>
            <a:extLst>
              <a:ext uri="{FF2B5EF4-FFF2-40B4-BE49-F238E27FC236}">
                <a16:creationId xmlns:a16="http://schemas.microsoft.com/office/drawing/2014/main" id="{125F4161-B377-B817-E8D7-1D74E9BBA6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1625" y="4067861"/>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7"/>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fraud &amp; abuse</a:t>
            </a:r>
            <a:endParaRPr/>
          </a:p>
        </p:txBody>
      </p:sp>
      <p:sp>
        <p:nvSpPr>
          <p:cNvPr id="641" name="Google Shape;641;p67"/>
          <p:cNvSpPr txBox="1"/>
          <p:nvPr/>
        </p:nvSpPr>
        <p:spPr>
          <a:xfrm>
            <a:off x="193775" y="1246575"/>
            <a:ext cx="3522600" cy="3969600"/>
          </a:xfrm>
          <a:prstGeom prst="rect">
            <a:avLst/>
          </a:prstGeom>
          <a:solidFill>
            <a:srgbClr val="FFEDD6"/>
          </a:solidFill>
          <a:ln>
            <a:noFill/>
          </a:ln>
        </p:spPr>
        <p:txBody>
          <a:bodyPr spcFirstLastPara="1" wrap="square" lIns="91425" tIns="91425" rIns="91425" bIns="91425" anchor="t" anchorCtr="0">
            <a:noAutofit/>
          </a:bodyPr>
          <a:lstStyle/>
          <a:p>
            <a:pPr marL="457200" lvl="0" indent="0" algn="ctr" rtl="0">
              <a:spcBef>
                <a:spcPts val="1000"/>
              </a:spcBef>
              <a:spcAft>
                <a:spcPts val="0"/>
              </a:spcAft>
              <a:buNone/>
            </a:pPr>
            <a:r>
              <a:rPr lang="en" sz="2100" b="1">
                <a:solidFill>
                  <a:schemeClr val="accent5"/>
                </a:solidFill>
                <a:latin typeface="Oxygen"/>
                <a:ea typeface="Oxygen"/>
                <a:cs typeface="Oxygen"/>
                <a:sym typeface="Oxygen"/>
              </a:rPr>
              <a:t>DO:</a:t>
            </a:r>
            <a:endParaRPr sz="2100" b="1">
              <a:solidFill>
                <a:schemeClr val="accent5"/>
              </a:solidFill>
              <a:latin typeface="Oxygen"/>
              <a:ea typeface="Oxygen"/>
              <a:cs typeface="Oxygen"/>
              <a:sym typeface="Oxygen"/>
            </a:endParaRPr>
          </a:p>
          <a:p>
            <a:pPr marL="457200" lvl="0" indent="-330200" algn="l" rtl="0">
              <a:spcBef>
                <a:spcPts val="100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Protect your Medicare Number and Social Security Number.</a:t>
            </a:r>
            <a:endParaRPr sz="1600">
              <a:solidFill>
                <a:schemeClr val="accent5"/>
              </a:solidFill>
              <a:latin typeface="Oxygen"/>
              <a:ea typeface="Oxygen"/>
              <a:cs typeface="Oxygen"/>
              <a:sym typeface="Oxygen"/>
            </a:endParaRPr>
          </a:p>
          <a:p>
            <a:pPr marL="457200" lvl="0" indent="-330200" algn="l" rtl="0">
              <a:spcBef>
                <a:spcPts val="100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Guard your Medicare card. </a:t>
            </a:r>
            <a:endParaRPr sz="1600">
              <a:solidFill>
                <a:schemeClr val="accent5"/>
              </a:solidFill>
              <a:latin typeface="Oxygen"/>
              <a:ea typeface="Oxygen"/>
              <a:cs typeface="Oxygen"/>
              <a:sym typeface="Oxygen"/>
            </a:endParaRPr>
          </a:p>
          <a:p>
            <a:pPr marL="457200" lvl="0" indent="-330200" algn="l" rtl="0">
              <a:lnSpc>
                <a:spcPct val="100000"/>
              </a:lnSpc>
              <a:spcBef>
                <a:spcPts val="100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Read </a:t>
            </a:r>
            <a:r>
              <a:rPr lang="en" sz="1600" u="sng">
                <a:solidFill>
                  <a:schemeClr val="accent5"/>
                </a:solidFill>
                <a:latin typeface="Oxygen"/>
                <a:ea typeface="Oxygen"/>
                <a:cs typeface="Oxygen"/>
                <a:sym typeface="Oxygen"/>
                <a:hlinkClick r:id="rId5">
                  <a:extLst>
                    <a:ext uri="{A12FA001-AC4F-418D-AE19-62706E023703}">
                      <ahyp:hlinkClr xmlns:ahyp="http://schemas.microsoft.com/office/drawing/2018/hyperlinkcolor" val="tx"/>
                    </a:ext>
                  </a:extLst>
                </a:hlinkClick>
              </a:rPr>
              <a:t>Medicare’s privacy practices</a:t>
            </a:r>
            <a:r>
              <a:rPr lang="en" sz="1600">
                <a:solidFill>
                  <a:schemeClr val="accent5"/>
                </a:solidFill>
                <a:latin typeface="Oxygen"/>
                <a:ea typeface="Oxygen"/>
                <a:cs typeface="Oxygen"/>
                <a:sym typeface="Oxygen"/>
              </a:rPr>
              <a:t> to better understand how your information may be used. </a:t>
            </a:r>
            <a:endParaRPr sz="1600">
              <a:solidFill>
                <a:schemeClr val="accent5"/>
              </a:solidFill>
              <a:latin typeface="Oxygen"/>
              <a:ea typeface="Oxygen"/>
              <a:cs typeface="Oxygen"/>
              <a:sym typeface="Oxygen"/>
            </a:endParaRPr>
          </a:p>
          <a:p>
            <a:pPr marL="457200" lvl="0" indent="-330200" algn="l" rtl="0">
              <a:spcBef>
                <a:spcPts val="0"/>
              </a:spcBef>
              <a:spcAft>
                <a:spcPts val="1000"/>
              </a:spcAft>
              <a:buClr>
                <a:schemeClr val="accent5"/>
              </a:buClr>
              <a:buSzPts val="1600"/>
              <a:buFont typeface="Oxygen"/>
              <a:buChar char="●"/>
            </a:pPr>
            <a:r>
              <a:rPr lang="en" sz="1600">
                <a:solidFill>
                  <a:schemeClr val="accent5"/>
                </a:solidFill>
                <a:latin typeface="Oxygen"/>
                <a:ea typeface="Oxygen"/>
                <a:cs typeface="Oxygen"/>
                <a:sym typeface="Oxygen"/>
              </a:rPr>
              <a:t>If you believe you experience provider fraud or abuse call: 1-800-MEDICARE (1-800-633-4227)</a:t>
            </a:r>
            <a:endParaRPr sz="1600">
              <a:solidFill>
                <a:schemeClr val="accent5"/>
              </a:solidFill>
              <a:latin typeface="Oxygen"/>
              <a:ea typeface="Oxygen"/>
              <a:cs typeface="Oxygen"/>
              <a:sym typeface="Oxygen"/>
            </a:endParaRPr>
          </a:p>
        </p:txBody>
      </p:sp>
      <p:sp>
        <p:nvSpPr>
          <p:cNvPr id="642" name="Google Shape;642;p67"/>
          <p:cNvSpPr txBox="1"/>
          <p:nvPr/>
        </p:nvSpPr>
        <p:spPr>
          <a:xfrm>
            <a:off x="3855300" y="1246575"/>
            <a:ext cx="5020500" cy="39696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chemeClr val="accent5"/>
                </a:solidFill>
                <a:latin typeface="Oxygen"/>
                <a:ea typeface="Oxygen"/>
                <a:cs typeface="Oxygen"/>
                <a:sym typeface="Oxygen"/>
              </a:rPr>
              <a:t>DON’T:</a:t>
            </a:r>
            <a:endParaRPr sz="2100" b="1">
              <a:solidFill>
                <a:schemeClr val="accent5"/>
              </a:solidFill>
              <a:latin typeface="Oxygen"/>
              <a:ea typeface="Oxygen"/>
              <a:cs typeface="Oxygen"/>
              <a:sym typeface="Oxygen"/>
            </a:endParaRPr>
          </a:p>
          <a:p>
            <a:pPr marL="457200" lvl="0" indent="-330200" algn="l" rtl="0">
              <a:spcBef>
                <a:spcPts val="100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Give your Medicare card, Medicare Number, Social Security card, or Social Security Number to anyone except your doctor or people you know should have it.</a:t>
            </a:r>
            <a:endParaRPr sz="1600">
              <a:solidFill>
                <a:schemeClr val="accent5"/>
              </a:solidFill>
              <a:latin typeface="Oxygen"/>
              <a:ea typeface="Oxygen"/>
              <a:cs typeface="Oxygen"/>
              <a:sym typeface="Oxygen"/>
            </a:endParaRPr>
          </a:p>
          <a:p>
            <a:pPr marL="457200" lvl="0" indent="-330200" algn="l" rtl="0">
              <a:spcBef>
                <a:spcPts val="100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Accept offers for free medical care.</a:t>
            </a:r>
            <a:endParaRPr sz="1600">
              <a:solidFill>
                <a:schemeClr val="accent5"/>
              </a:solidFill>
              <a:latin typeface="Oxygen"/>
              <a:ea typeface="Oxygen"/>
              <a:cs typeface="Oxygen"/>
              <a:sym typeface="Oxygen"/>
            </a:endParaRPr>
          </a:p>
          <a:p>
            <a:pPr marL="457200" lvl="0" indent="-330200" algn="l" rtl="0">
              <a:spcBef>
                <a:spcPts val="100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Allow anyone, except your doctor or other Medicare providers, to review your medical records or recommend services.</a:t>
            </a:r>
            <a:endParaRPr sz="1600">
              <a:solidFill>
                <a:schemeClr val="accent5"/>
              </a:solidFill>
              <a:latin typeface="Oxygen"/>
              <a:ea typeface="Oxygen"/>
              <a:cs typeface="Oxygen"/>
              <a:sym typeface="Oxygen"/>
            </a:endParaRPr>
          </a:p>
          <a:p>
            <a:pPr marL="457200" lvl="0" indent="-330200" algn="l" rtl="0">
              <a:spcBef>
                <a:spcPts val="1000"/>
              </a:spcBef>
              <a:spcAft>
                <a:spcPts val="0"/>
              </a:spcAft>
              <a:buClr>
                <a:schemeClr val="accent5"/>
              </a:buClr>
              <a:buSzPts val="1600"/>
              <a:buFont typeface="Oxygen"/>
              <a:buChar char="●"/>
            </a:pPr>
            <a:r>
              <a:rPr lang="en" sz="1600">
                <a:solidFill>
                  <a:schemeClr val="accent5"/>
                </a:solidFill>
                <a:latin typeface="Oxygen"/>
                <a:ea typeface="Oxygen"/>
                <a:cs typeface="Oxygen"/>
                <a:sym typeface="Oxygen"/>
              </a:rPr>
              <a:t>Join a Medicare health or drug plan over the phone </a:t>
            </a:r>
            <a:endParaRPr sz="1600">
              <a:solidFill>
                <a:schemeClr val="accent5"/>
              </a:solidFill>
              <a:latin typeface="Oxygen"/>
              <a:ea typeface="Oxygen"/>
              <a:cs typeface="Oxygen"/>
              <a:sym typeface="Oxygen"/>
            </a:endParaRPr>
          </a:p>
        </p:txBody>
      </p:sp>
      <p:pic>
        <p:nvPicPr>
          <p:cNvPr id="643" name="Google Shape;643;p67"/>
          <p:cNvPicPr preferRelativeResize="0"/>
          <p:nvPr/>
        </p:nvPicPr>
        <p:blipFill>
          <a:blip r:embed="rId6">
            <a:alphaModFix/>
          </a:blip>
          <a:stretch>
            <a:fillRect/>
          </a:stretch>
        </p:blipFill>
        <p:spPr>
          <a:xfrm>
            <a:off x="686975" y="317550"/>
            <a:ext cx="1004724" cy="1004724"/>
          </a:xfrm>
          <a:prstGeom prst="rect">
            <a:avLst/>
          </a:prstGeom>
          <a:noFill/>
          <a:ln>
            <a:noFill/>
          </a:ln>
        </p:spPr>
      </p:pic>
      <p:pic>
        <p:nvPicPr>
          <p:cNvPr id="644" name="Google Shape;644;p67"/>
          <p:cNvPicPr preferRelativeResize="0"/>
          <p:nvPr/>
        </p:nvPicPr>
        <p:blipFill>
          <a:blip r:embed="rId7">
            <a:alphaModFix/>
          </a:blip>
          <a:stretch>
            <a:fillRect/>
          </a:stretch>
        </p:blipFill>
        <p:spPr>
          <a:xfrm>
            <a:off x="6964888" y="816900"/>
            <a:ext cx="822825" cy="822825"/>
          </a:xfrm>
          <a:prstGeom prst="rect">
            <a:avLst/>
          </a:prstGeom>
          <a:noFill/>
          <a:ln>
            <a:noFill/>
          </a:ln>
        </p:spPr>
      </p:pic>
      <p:pic>
        <p:nvPicPr>
          <p:cNvPr id="2" name="Slide 32">
            <a:hlinkClick r:id="" action="ppaction://media"/>
            <a:extLst>
              <a:ext uri="{FF2B5EF4-FFF2-40B4-BE49-F238E27FC236}">
                <a16:creationId xmlns:a16="http://schemas.microsoft.com/office/drawing/2014/main" id="{C6C32E14-3194-C125-2C87-241C1F9796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2726" y="4191429"/>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8"/>
          <p:cNvSpPr txBox="1">
            <a:spLocks noGrp="1"/>
          </p:cNvSpPr>
          <p:nvPr>
            <p:ph type="title"/>
          </p:nvPr>
        </p:nvSpPr>
        <p:spPr>
          <a:xfrm>
            <a:off x="1663425" y="271070"/>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 for the Patient</a:t>
            </a:r>
            <a:endParaRPr/>
          </a:p>
        </p:txBody>
      </p:sp>
      <p:pic>
        <p:nvPicPr>
          <p:cNvPr id="650" name="Google Shape;650;p68"/>
          <p:cNvPicPr preferRelativeResize="0"/>
          <p:nvPr/>
        </p:nvPicPr>
        <p:blipFill>
          <a:blip r:embed="rId5">
            <a:alphaModFix/>
          </a:blip>
          <a:stretch>
            <a:fillRect/>
          </a:stretch>
        </p:blipFill>
        <p:spPr>
          <a:xfrm>
            <a:off x="3996903" y="904451"/>
            <a:ext cx="1268910" cy="572700"/>
          </a:xfrm>
          <a:prstGeom prst="rect">
            <a:avLst/>
          </a:prstGeom>
          <a:noFill/>
          <a:ln>
            <a:noFill/>
          </a:ln>
        </p:spPr>
      </p:pic>
      <p:sp>
        <p:nvSpPr>
          <p:cNvPr id="651" name="Google Shape;651;p68"/>
          <p:cNvSpPr txBox="1"/>
          <p:nvPr/>
        </p:nvSpPr>
        <p:spPr>
          <a:xfrm>
            <a:off x="3238663" y="1537825"/>
            <a:ext cx="2764500" cy="302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b="1">
                <a:solidFill>
                  <a:schemeClr val="accent5"/>
                </a:solidFill>
                <a:latin typeface="Oxygen"/>
                <a:ea typeface="Oxygen"/>
                <a:cs typeface="Oxygen"/>
                <a:sym typeface="Oxygen"/>
              </a:rPr>
              <a:t>Patient Advocate Foundation</a:t>
            </a:r>
            <a:endParaRPr sz="1500" b="1">
              <a:solidFill>
                <a:schemeClr val="accent5"/>
              </a:solidFill>
              <a:latin typeface="Oxygen"/>
              <a:ea typeface="Oxygen"/>
              <a:cs typeface="Oxygen"/>
              <a:sym typeface="Oxygen"/>
            </a:endParaRPr>
          </a:p>
          <a:p>
            <a:pPr marL="0" lvl="0" indent="0" algn="ctr" rtl="0">
              <a:lnSpc>
                <a:spcPct val="115000"/>
              </a:lnSpc>
              <a:spcBef>
                <a:spcPts val="1600"/>
              </a:spcBef>
              <a:spcAft>
                <a:spcPts val="0"/>
              </a:spcAft>
              <a:buNone/>
            </a:pPr>
            <a:r>
              <a:rPr lang="en">
                <a:solidFill>
                  <a:schemeClr val="accent5"/>
                </a:solidFill>
                <a:latin typeface="Oxygen"/>
                <a:ea typeface="Oxygen"/>
                <a:cs typeface="Oxygen"/>
                <a:sym typeface="Oxygen"/>
              </a:rPr>
              <a:t> – </a:t>
            </a:r>
            <a:r>
              <a:rPr lang="en" u="sng">
                <a:solidFill>
                  <a:schemeClr val="accent5"/>
                </a:solidFill>
                <a:latin typeface="Oxygen"/>
                <a:ea typeface="Oxygen"/>
                <a:cs typeface="Oxygen"/>
                <a:sym typeface="Oxygen"/>
                <a:hlinkClick r:id="rId6">
                  <a:extLst>
                    <a:ext uri="{A12FA001-AC4F-418D-AE19-62706E023703}">
                      <ahyp:hlinkClr xmlns:ahyp="http://schemas.microsoft.com/office/drawing/2018/hyperlinkcolor" val="tx"/>
                    </a:ext>
                  </a:extLst>
                </a:hlinkClick>
              </a:rPr>
              <a:t>Learn About Medicare - Patient Advocate Foundation</a:t>
            </a:r>
            <a:endParaRPr sz="1200">
              <a:latin typeface="Oxygen"/>
              <a:ea typeface="Oxygen"/>
              <a:cs typeface="Oxygen"/>
              <a:sym typeface="Oxygen"/>
            </a:endParaRPr>
          </a:p>
          <a:p>
            <a:pPr marL="0" lvl="0" indent="0" algn="ctr" rtl="0">
              <a:lnSpc>
                <a:spcPct val="115000"/>
              </a:lnSpc>
              <a:spcBef>
                <a:spcPts val="1600"/>
              </a:spcBef>
              <a:spcAft>
                <a:spcPts val="0"/>
              </a:spcAft>
              <a:buClr>
                <a:schemeClr val="dk1"/>
              </a:buClr>
              <a:buSzPts val="1100"/>
              <a:buFont typeface="Arial"/>
              <a:buNone/>
            </a:pPr>
            <a:r>
              <a:rPr lang="en">
                <a:solidFill>
                  <a:schemeClr val="accent5"/>
                </a:solidFill>
                <a:latin typeface="Oxygen"/>
                <a:ea typeface="Oxygen"/>
                <a:cs typeface="Oxygen"/>
                <a:sym typeface="Oxygen"/>
              </a:rPr>
              <a:t>-Financial Assistance Resources</a:t>
            </a:r>
            <a:endParaRPr>
              <a:solidFill>
                <a:schemeClr val="accent5"/>
              </a:solidFill>
              <a:latin typeface="Oxygen"/>
              <a:ea typeface="Oxygen"/>
              <a:cs typeface="Oxygen"/>
              <a:sym typeface="Oxygen"/>
            </a:endParaRPr>
          </a:p>
          <a:p>
            <a:pPr marL="0" lvl="0" indent="0" algn="ctr" rtl="0">
              <a:lnSpc>
                <a:spcPct val="115000"/>
              </a:lnSpc>
              <a:spcBef>
                <a:spcPts val="1600"/>
              </a:spcBef>
              <a:spcAft>
                <a:spcPts val="1600"/>
              </a:spcAft>
              <a:buClr>
                <a:schemeClr val="dk1"/>
              </a:buClr>
              <a:buSzPts val="1100"/>
              <a:buFont typeface="Arial"/>
              <a:buNone/>
            </a:pPr>
            <a:r>
              <a:rPr lang="en">
                <a:solidFill>
                  <a:schemeClr val="accent5"/>
                </a:solidFill>
                <a:latin typeface="Oxygen"/>
                <a:ea typeface="Oxygen"/>
                <a:cs typeface="Oxygen"/>
                <a:sym typeface="Oxygen"/>
              </a:rPr>
              <a:t>-Cost Saving resources for Medicare beneficiaries</a:t>
            </a:r>
            <a:r>
              <a:rPr lang="en" sz="1500">
                <a:solidFill>
                  <a:schemeClr val="accent5"/>
                </a:solidFill>
                <a:latin typeface="Oxygen"/>
                <a:ea typeface="Oxygen"/>
                <a:cs typeface="Oxygen"/>
                <a:sym typeface="Oxygen"/>
              </a:rPr>
              <a:t> </a:t>
            </a:r>
            <a:endParaRPr sz="1300">
              <a:latin typeface="Oxygen"/>
              <a:ea typeface="Oxygen"/>
              <a:cs typeface="Oxygen"/>
              <a:sym typeface="Oxygen"/>
            </a:endParaRPr>
          </a:p>
        </p:txBody>
      </p:sp>
      <p:pic>
        <p:nvPicPr>
          <p:cNvPr id="652" name="Google Shape;652;p68"/>
          <p:cNvPicPr preferRelativeResize="0"/>
          <p:nvPr/>
        </p:nvPicPr>
        <p:blipFill>
          <a:blip r:embed="rId7">
            <a:alphaModFix/>
          </a:blip>
          <a:stretch>
            <a:fillRect/>
          </a:stretch>
        </p:blipFill>
        <p:spPr>
          <a:xfrm>
            <a:off x="931069" y="972925"/>
            <a:ext cx="1471951" cy="435750"/>
          </a:xfrm>
          <a:prstGeom prst="rect">
            <a:avLst/>
          </a:prstGeom>
          <a:noFill/>
          <a:ln>
            <a:noFill/>
          </a:ln>
        </p:spPr>
      </p:pic>
      <p:sp>
        <p:nvSpPr>
          <p:cNvPr id="653" name="Google Shape;653;p68"/>
          <p:cNvSpPr txBox="1"/>
          <p:nvPr/>
        </p:nvSpPr>
        <p:spPr>
          <a:xfrm>
            <a:off x="351400" y="3213325"/>
            <a:ext cx="2631300" cy="134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chemeClr val="accent5"/>
                </a:solidFill>
                <a:latin typeface="Oxygen"/>
                <a:ea typeface="Oxygen"/>
                <a:cs typeface="Oxygen"/>
                <a:sym typeface="Oxygen"/>
              </a:rPr>
              <a:t>Medicare Plans - Patient Resource Center</a:t>
            </a:r>
            <a:r>
              <a:rPr lang="en">
                <a:solidFill>
                  <a:schemeClr val="accent5"/>
                </a:solidFill>
                <a:latin typeface="Oxygen"/>
                <a:ea typeface="Oxygen"/>
                <a:cs typeface="Oxygen"/>
                <a:sym typeface="Oxygen"/>
              </a:rPr>
              <a:t> – </a:t>
            </a:r>
            <a:r>
              <a:rPr lang="en" u="sng">
                <a:solidFill>
                  <a:schemeClr val="accent5"/>
                </a:solidFill>
                <a:latin typeface="Oxygen"/>
                <a:ea typeface="Oxygen"/>
                <a:cs typeface="Oxygen"/>
                <a:sym typeface="Oxygen"/>
                <a:hlinkClick r:id="rId8">
                  <a:extLst>
                    <a:ext uri="{A12FA001-AC4F-418D-AE19-62706E023703}">
                      <ahyp:hlinkClr xmlns:ahyp="http://schemas.microsoft.com/office/drawing/2018/hyperlinkcolor" val="tx"/>
                    </a:ext>
                  </a:extLst>
                </a:hlinkClick>
              </a:rPr>
              <a:t>Medicare Resources for Immigrant Populations | Medicare Plans</a:t>
            </a:r>
            <a:endParaRPr sz="1100">
              <a:latin typeface="Oxygen"/>
              <a:ea typeface="Oxygen"/>
              <a:cs typeface="Oxygen"/>
              <a:sym typeface="Oxygen"/>
            </a:endParaRPr>
          </a:p>
        </p:txBody>
      </p:sp>
      <p:sp>
        <p:nvSpPr>
          <p:cNvPr id="654" name="Google Shape;654;p68"/>
          <p:cNvSpPr txBox="1"/>
          <p:nvPr/>
        </p:nvSpPr>
        <p:spPr>
          <a:xfrm>
            <a:off x="6259150" y="1537825"/>
            <a:ext cx="2764500" cy="3023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b="1">
                <a:solidFill>
                  <a:schemeClr val="accent5"/>
                </a:solidFill>
                <a:latin typeface="Oxygen"/>
                <a:ea typeface="Oxygen"/>
                <a:cs typeface="Oxygen"/>
                <a:sym typeface="Oxygen"/>
              </a:rPr>
              <a:t>Senior Medicaid Patrol</a:t>
            </a:r>
            <a:endParaRPr sz="1500" b="1">
              <a:solidFill>
                <a:schemeClr val="accent5"/>
              </a:solidFill>
              <a:latin typeface="Oxygen"/>
              <a:ea typeface="Oxygen"/>
              <a:cs typeface="Oxygen"/>
              <a:sym typeface="Oxygen"/>
            </a:endParaRPr>
          </a:p>
          <a:p>
            <a:pPr marL="0" lvl="0" indent="0" algn="ctr" rtl="0">
              <a:lnSpc>
                <a:spcPct val="115000"/>
              </a:lnSpc>
              <a:spcBef>
                <a:spcPts val="1600"/>
              </a:spcBef>
              <a:spcAft>
                <a:spcPts val="0"/>
              </a:spcAft>
              <a:buNone/>
            </a:pPr>
            <a:r>
              <a:rPr lang="en" b="1">
                <a:solidFill>
                  <a:schemeClr val="accent5"/>
                </a:solidFill>
                <a:latin typeface="Oxygen"/>
                <a:ea typeface="Oxygen"/>
                <a:cs typeface="Oxygen"/>
                <a:sym typeface="Oxygen"/>
              </a:rPr>
              <a:t> – My HealthCare Tracker</a:t>
            </a:r>
            <a:endParaRPr b="1">
              <a:solidFill>
                <a:schemeClr val="accent5"/>
              </a:solidFill>
              <a:latin typeface="Oxygen"/>
              <a:ea typeface="Oxygen"/>
              <a:cs typeface="Oxygen"/>
              <a:sym typeface="Oxygen"/>
            </a:endParaRPr>
          </a:p>
          <a:p>
            <a:pPr marL="0" lvl="0" indent="0" algn="ctr" rtl="0">
              <a:lnSpc>
                <a:spcPct val="115000"/>
              </a:lnSpc>
              <a:spcBef>
                <a:spcPts val="1600"/>
              </a:spcBef>
              <a:spcAft>
                <a:spcPts val="1600"/>
              </a:spcAft>
              <a:buNone/>
            </a:pPr>
            <a:r>
              <a:rPr lang="en">
                <a:solidFill>
                  <a:schemeClr val="accent5"/>
                </a:solidFill>
                <a:latin typeface="Oxygen"/>
                <a:ea typeface="Oxygen"/>
                <a:cs typeface="Oxygen"/>
                <a:sym typeface="Oxygen"/>
              </a:rPr>
              <a:t>fraud-fighting tools that are available for free to beneficiaries through the SMP program - </a:t>
            </a:r>
            <a:r>
              <a:rPr lang="en" u="sng">
                <a:solidFill>
                  <a:schemeClr val="accent5"/>
                </a:solidFill>
                <a:latin typeface="Oxygen"/>
                <a:ea typeface="Oxygen"/>
                <a:cs typeface="Oxygen"/>
                <a:sym typeface="Oxygen"/>
                <a:hlinkClick r:id="rId9">
                  <a:extLst>
                    <a:ext uri="{A12FA001-AC4F-418D-AE19-62706E023703}">
                      <ahyp:hlinkClr xmlns:ahyp="http://schemas.microsoft.com/office/drawing/2018/hyperlinkcolor" val="tx"/>
                    </a:ext>
                  </a:extLst>
                </a:hlinkClick>
              </a:rPr>
              <a:t>My Health Care Tracker - Senior Medicare Patrol (smpresource.org)</a:t>
            </a:r>
            <a:r>
              <a:rPr lang="en">
                <a:solidFill>
                  <a:schemeClr val="accent5"/>
                </a:solidFill>
                <a:latin typeface="Oxygen"/>
                <a:ea typeface="Oxygen"/>
                <a:cs typeface="Oxygen"/>
                <a:sym typeface="Oxygen"/>
              </a:rPr>
              <a:t> </a:t>
            </a:r>
            <a:endParaRPr>
              <a:latin typeface="Oxygen"/>
              <a:ea typeface="Oxygen"/>
              <a:cs typeface="Oxygen"/>
              <a:sym typeface="Oxygen"/>
            </a:endParaRPr>
          </a:p>
        </p:txBody>
      </p:sp>
      <p:pic>
        <p:nvPicPr>
          <p:cNvPr id="655" name="Google Shape;655;p68"/>
          <p:cNvPicPr preferRelativeResize="0"/>
          <p:nvPr/>
        </p:nvPicPr>
        <p:blipFill>
          <a:blip r:embed="rId10">
            <a:alphaModFix/>
          </a:blip>
          <a:stretch>
            <a:fillRect/>
          </a:stretch>
        </p:blipFill>
        <p:spPr>
          <a:xfrm>
            <a:off x="6746512" y="678623"/>
            <a:ext cx="1789775" cy="789225"/>
          </a:xfrm>
          <a:prstGeom prst="rect">
            <a:avLst/>
          </a:prstGeom>
          <a:noFill/>
          <a:ln>
            <a:noFill/>
          </a:ln>
        </p:spPr>
      </p:pic>
      <p:sp>
        <p:nvSpPr>
          <p:cNvPr id="656" name="Google Shape;656;p68"/>
          <p:cNvSpPr txBox="1"/>
          <p:nvPr/>
        </p:nvSpPr>
        <p:spPr>
          <a:xfrm>
            <a:off x="351400" y="1537825"/>
            <a:ext cx="2631300" cy="134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b="1">
                <a:solidFill>
                  <a:schemeClr val="accent5"/>
                </a:solidFill>
                <a:latin typeface="Oxygen"/>
                <a:ea typeface="Oxygen"/>
                <a:cs typeface="Oxygen"/>
                <a:sym typeface="Oxygen"/>
              </a:rPr>
              <a:t>Centers for Medicare &amp; Medicaid Services</a:t>
            </a:r>
            <a:r>
              <a:rPr lang="en">
                <a:solidFill>
                  <a:schemeClr val="accent5"/>
                </a:solidFill>
                <a:latin typeface="Oxygen"/>
                <a:ea typeface="Oxygen"/>
                <a:cs typeface="Oxygen"/>
                <a:sym typeface="Oxygen"/>
              </a:rPr>
              <a:t> – </a:t>
            </a:r>
            <a:r>
              <a:rPr lang="en" u="sng">
                <a:solidFill>
                  <a:schemeClr val="accent5"/>
                </a:solidFill>
                <a:latin typeface="Oxygen"/>
                <a:ea typeface="Oxygen"/>
                <a:cs typeface="Oxygen"/>
                <a:sym typeface="Oxygen"/>
                <a:hlinkClick r:id="rId11">
                  <a:extLst>
                    <a:ext uri="{A12FA001-AC4F-418D-AE19-62706E023703}">
                      <ahyp:hlinkClr xmlns:ahyp="http://schemas.microsoft.com/office/drawing/2018/hyperlinkcolor" val="tx"/>
                    </a:ext>
                  </a:extLst>
                </a:hlinkClick>
              </a:rPr>
              <a:t>Home - Centers for Medicare &amp; Medicaid Services | CMS</a:t>
            </a:r>
            <a:endParaRPr sz="900">
              <a:latin typeface="Oxygen"/>
              <a:ea typeface="Oxygen"/>
              <a:cs typeface="Oxygen"/>
              <a:sym typeface="Oxygen"/>
            </a:endParaRPr>
          </a:p>
        </p:txBody>
      </p:sp>
      <p:pic>
        <p:nvPicPr>
          <p:cNvPr id="657" name="Google Shape;657;p68"/>
          <p:cNvPicPr preferRelativeResize="0"/>
          <p:nvPr/>
        </p:nvPicPr>
        <p:blipFill>
          <a:blip r:embed="rId12">
            <a:alphaModFix/>
          </a:blip>
          <a:stretch>
            <a:fillRect/>
          </a:stretch>
        </p:blipFill>
        <p:spPr>
          <a:xfrm>
            <a:off x="718066" y="2890963"/>
            <a:ext cx="1897950" cy="317425"/>
          </a:xfrm>
          <a:prstGeom prst="rect">
            <a:avLst/>
          </a:prstGeom>
          <a:noFill/>
          <a:ln>
            <a:noFill/>
          </a:ln>
        </p:spPr>
      </p:pic>
      <p:pic>
        <p:nvPicPr>
          <p:cNvPr id="2" name="slide 33">
            <a:hlinkClick r:id="" action="ppaction://media"/>
            <a:extLst>
              <a:ext uri="{FF2B5EF4-FFF2-40B4-BE49-F238E27FC236}">
                <a16:creationId xmlns:a16="http://schemas.microsoft.com/office/drawing/2014/main" id="{247178F1-7B28-1C2E-1A5F-A7640B6BC60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290316" y="4412756"/>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69"/>
          <p:cNvSpPr txBox="1">
            <a:spLocks noGrp="1"/>
          </p:cNvSpPr>
          <p:nvPr>
            <p:ph type="title"/>
          </p:nvPr>
        </p:nvSpPr>
        <p:spPr>
          <a:xfrm>
            <a:off x="1951650" y="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Coverage to care (C2C)</a:t>
            </a:r>
            <a:endParaRPr/>
          </a:p>
        </p:txBody>
      </p:sp>
      <p:sp>
        <p:nvSpPr>
          <p:cNvPr id="663" name="Google Shape;663;p69"/>
          <p:cNvSpPr txBox="1">
            <a:spLocks noGrp="1"/>
          </p:cNvSpPr>
          <p:nvPr>
            <p:ph type="body" idx="4294967295"/>
          </p:nvPr>
        </p:nvSpPr>
        <p:spPr>
          <a:xfrm>
            <a:off x="1030950" y="572700"/>
            <a:ext cx="6266676" cy="1165515"/>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Char char="●"/>
            </a:pPr>
            <a:r>
              <a:rPr lang="en" sz="1300" b="1"/>
              <a:t>Developed by the Centers for Medicare &amp; Medicaid Services (CMS) </a:t>
            </a:r>
            <a:endParaRPr sz="1300" b="1"/>
          </a:p>
          <a:p>
            <a:pPr marL="457200" lvl="0" indent="-311150" algn="l" rtl="0">
              <a:lnSpc>
                <a:spcPct val="115000"/>
              </a:lnSpc>
              <a:spcBef>
                <a:spcPts val="0"/>
              </a:spcBef>
              <a:spcAft>
                <a:spcPts val="0"/>
              </a:spcAft>
              <a:buSzPts val="1300"/>
              <a:buChar char="●"/>
            </a:pPr>
            <a:r>
              <a:rPr lang="en" sz="1300" b="1"/>
              <a:t>Helps to understand health coverage</a:t>
            </a:r>
            <a:endParaRPr sz="1300" b="1"/>
          </a:p>
          <a:p>
            <a:pPr marL="457200" lvl="0" indent="-311150" algn="l" rtl="0">
              <a:lnSpc>
                <a:spcPct val="115000"/>
              </a:lnSpc>
              <a:spcBef>
                <a:spcPts val="0"/>
              </a:spcBef>
              <a:spcAft>
                <a:spcPts val="0"/>
              </a:spcAft>
              <a:buSzPts val="1300"/>
              <a:buChar char="●"/>
            </a:pPr>
            <a:r>
              <a:rPr lang="en" sz="1300" b="1"/>
              <a:t>Connect to the primary care and the preventative services </a:t>
            </a:r>
            <a:endParaRPr sz="1300" b="1"/>
          </a:p>
          <a:p>
            <a:pPr marL="457200" lvl="0" indent="-311150" algn="l" rtl="0">
              <a:lnSpc>
                <a:spcPct val="115000"/>
              </a:lnSpc>
              <a:spcBef>
                <a:spcPts val="0"/>
              </a:spcBef>
              <a:spcAft>
                <a:spcPts val="0"/>
              </a:spcAft>
              <a:buSzPts val="1300"/>
              <a:buChar char="●"/>
            </a:pPr>
            <a:r>
              <a:rPr lang="en" sz="1300" b="1"/>
              <a:t>So we can live a long and healthy life! </a:t>
            </a:r>
            <a:endParaRPr sz="1300"/>
          </a:p>
        </p:txBody>
      </p:sp>
      <p:pic>
        <p:nvPicPr>
          <p:cNvPr id="664" name="Google Shape;664;p69"/>
          <p:cNvPicPr preferRelativeResize="0"/>
          <p:nvPr/>
        </p:nvPicPr>
        <p:blipFill>
          <a:blip r:embed="rId5">
            <a:alphaModFix/>
          </a:blip>
          <a:stretch>
            <a:fillRect/>
          </a:stretch>
        </p:blipFill>
        <p:spPr>
          <a:xfrm>
            <a:off x="4739075" y="3244250"/>
            <a:ext cx="4404924" cy="1687650"/>
          </a:xfrm>
          <a:prstGeom prst="rect">
            <a:avLst/>
          </a:prstGeom>
          <a:noFill/>
          <a:ln>
            <a:noFill/>
          </a:ln>
        </p:spPr>
      </p:pic>
      <p:sp>
        <p:nvSpPr>
          <p:cNvPr id="665" name="Google Shape;665;p69"/>
          <p:cNvSpPr txBox="1">
            <a:spLocks noGrp="1"/>
          </p:cNvSpPr>
          <p:nvPr>
            <p:ph type="body" idx="4294967295"/>
          </p:nvPr>
        </p:nvSpPr>
        <p:spPr>
          <a:xfrm>
            <a:off x="1428875" y="1810675"/>
            <a:ext cx="7186500" cy="10452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300" b="1"/>
              <a:t>Assistance from culturally &amp; linguistically appropriate services (CLAS) that take into account the cultural beliefs, preferred languages, health literacy levels and communication needs of a population and community being served! </a:t>
            </a:r>
            <a:endParaRPr sz="1300"/>
          </a:p>
        </p:txBody>
      </p:sp>
      <p:pic>
        <p:nvPicPr>
          <p:cNvPr id="666" name="Google Shape;666;p69"/>
          <p:cNvPicPr preferRelativeResize="0"/>
          <p:nvPr/>
        </p:nvPicPr>
        <p:blipFill>
          <a:blip r:embed="rId6">
            <a:alphaModFix/>
          </a:blip>
          <a:stretch>
            <a:fillRect/>
          </a:stretch>
        </p:blipFill>
        <p:spPr>
          <a:xfrm>
            <a:off x="1030950" y="1617898"/>
            <a:ext cx="645500" cy="645475"/>
          </a:xfrm>
          <a:prstGeom prst="rect">
            <a:avLst/>
          </a:prstGeom>
          <a:noFill/>
          <a:ln>
            <a:noFill/>
          </a:ln>
        </p:spPr>
      </p:pic>
      <p:sp>
        <p:nvSpPr>
          <p:cNvPr id="667" name="Google Shape;667;p69"/>
          <p:cNvSpPr/>
          <p:nvPr/>
        </p:nvSpPr>
        <p:spPr>
          <a:xfrm>
            <a:off x="707225" y="3128975"/>
            <a:ext cx="3864900" cy="19182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9"/>
          <p:cNvSpPr txBox="1"/>
          <p:nvPr/>
        </p:nvSpPr>
        <p:spPr>
          <a:xfrm>
            <a:off x="814400" y="3214700"/>
            <a:ext cx="3654000" cy="64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xygen"/>
                <a:ea typeface="Oxygen"/>
                <a:cs typeface="Oxygen"/>
                <a:sym typeface="Oxygen"/>
              </a:rPr>
              <a:t>Resources for family members, loved ones, patients and communities available in different languages including: </a:t>
            </a:r>
            <a:endParaRPr sz="1200">
              <a:latin typeface="Oxygen"/>
              <a:ea typeface="Oxygen"/>
              <a:cs typeface="Oxygen"/>
              <a:sym typeface="Oxygen"/>
            </a:endParaRPr>
          </a:p>
          <a:p>
            <a:pPr marL="0" lvl="0" indent="0" algn="l" rtl="0">
              <a:spcBef>
                <a:spcPts val="0"/>
              </a:spcBef>
              <a:spcAft>
                <a:spcPts val="0"/>
              </a:spcAft>
              <a:buNone/>
            </a:pPr>
            <a:endParaRPr sz="1200">
              <a:latin typeface="Oxygen"/>
              <a:ea typeface="Oxygen"/>
              <a:cs typeface="Oxygen"/>
              <a:sym typeface="Oxygen"/>
            </a:endParaRPr>
          </a:p>
        </p:txBody>
      </p:sp>
      <p:sp>
        <p:nvSpPr>
          <p:cNvPr id="669" name="Google Shape;669;p69"/>
          <p:cNvSpPr txBox="1"/>
          <p:nvPr/>
        </p:nvSpPr>
        <p:spPr>
          <a:xfrm>
            <a:off x="910850" y="3997050"/>
            <a:ext cx="7656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xygen"/>
                <a:ea typeface="Oxygen"/>
                <a:cs typeface="Oxygen"/>
                <a:sym typeface="Oxygen"/>
              </a:rPr>
              <a:t>Spanish</a:t>
            </a:r>
            <a:endParaRPr sz="1200">
              <a:latin typeface="Oxygen"/>
              <a:ea typeface="Oxygen"/>
              <a:cs typeface="Oxygen"/>
              <a:sym typeface="Oxygen"/>
            </a:endParaRPr>
          </a:p>
          <a:p>
            <a:pPr marL="0" lvl="0" indent="0" algn="l" rtl="0">
              <a:spcBef>
                <a:spcPts val="0"/>
              </a:spcBef>
              <a:spcAft>
                <a:spcPts val="0"/>
              </a:spcAft>
              <a:buNone/>
            </a:pPr>
            <a:endParaRPr sz="1200">
              <a:latin typeface="Oxygen"/>
              <a:ea typeface="Oxygen"/>
              <a:cs typeface="Oxygen"/>
              <a:sym typeface="Oxygen"/>
            </a:endParaRPr>
          </a:p>
          <a:p>
            <a:pPr marL="0" lvl="0" indent="0" algn="l" rtl="0">
              <a:spcBef>
                <a:spcPts val="0"/>
              </a:spcBef>
              <a:spcAft>
                <a:spcPts val="0"/>
              </a:spcAft>
              <a:buNone/>
            </a:pPr>
            <a:r>
              <a:rPr lang="en" sz="1200">
                <a:latin typeface="Oxygen"/>
                <a:ea typeface="Oxygen"/>
                <a:cs typeface="Oxygen"/>
                <a:sym typeface="Oxygen"/>
              </a:rPr>
              <a:t>Arabic</a:t>
            </a:r>
            <a:endParaRPr sz="1200">
              <a:latin typeface="Oxygen"/>
              <a:ea typeface="Oxygen"/>
              <a:cs typeface="Oxygen"/>
              <a:sym typeface="Oxygen"/>
            </a:endParaRPr>
          </a:p>
        </p:txBody>
      </p:sp>
      <p:sp>
        <p:nvSpPr>
          <p:cNvPr id="670" name="Google Shape;670;p69"/>
          <p:cNvSpPr txBox="1"/>
          <p:nvPr/>
        </p:nvSpPr>
        <p:spPr>
          <a:xfrm>
            <a:off x="1826500" y="3997050"/>
            <a:ext cx="7656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xygen"/>
                <a:ea typeface="Oxygen"/>
                <a:cs typeface="Oxygen"/>
                <a:sym typeface="Oxygen"/>
              </a:rPr>
              <a:t>Chinese</a:t>
            </a:r>
            <a:endParaRPr sz="1200">
              <a:latin typeface="Oxygen"/>
              <a:ea typeface="Oxygen"/>
              <a:cs typeface="Oxygen"/>
              <a:sym typeface="Oxygen"/>
            </a:endParaRPr>
          </a:p>
          <a:p>
            <a:pPr marL="0" lvl="0" indent="0" algn="l" rtl="0">
              <a:spcBef>
                <a:spcPts val="0"/>
              </a:spcBef>
              <a:spcAft>
                <a:spcPts val="0"/>
              </a:spcAft>
              <a:buNone/>
            </a:pPr>
            <a:endParaRPr sz="1200">
              <a:latin typeface="Oxygen"/>
              <a:ea typeface="Oxygen"/>
              <a:cs typeface="Oxygen"/>
              <a:sym typeface="Oxygen"/>
            </a:endParaRPr>
          </a:p>
          <a:p>
            <a:pPr marL="0" lvl="0" indent="0" algn="l" rtl="0">
              <a:spcBef>
                <a:spcPts val="0"/>
              </a:spcBef>
              <a:spcAft>
                <a:spcPts val="0"/>
              </a:spcAft>
              <a:buNone/>
            </a:pPr>
            <a:r>
              <a:rPr lang="en" sz="1200">
                <a:latin typeface="Oxygen"/>
                <a:ea typeface="Oxygen"/>
                <a:cs typeface="Oxygen"/>
                <a:sym typeface="Oxygen"/>
              </a:rPr>
              <a:t>Haitian</a:t>
            </a:r>
            <a:endParaRPr sz="1200">
              <a:latin typeface="Oxygen"/>
              <a:ea typeface="Oxygen"/>
              <a:cs typeface="Oxygen"/>
              <a:sym typeface="Oxygen"/>
            </a:endParaRPr>
          </a:p>
          <a:p>
            <a:pPr marL="0" lvl="0" indent="0" algn="l" rtl="0">
              <a:spcBef>
                <a:spcPts val="0"/>
              </a:spcBef>
              <a:spcAft>
                <a:spcPts val="0"/>
              </a:spcAft>
              <a:buNone/>
            </a:pPr>
            <a:r>
              <a:rPr lang="en" sz="1200">
                <a:latin typeface="Oxygen"/>
                <a:ea typeface="Oxygen"/>
                <a:cs typeface="Oxygen"/>
                <a:sym typeface="Oxygen"/>
              </a:rPr>
              <a:t>Creole</a:t>
            </a:r>
            <a:endParaRPr sz="1200">
              <a:latin typeface="Oxygen"/>
              <a:ea typeface="Oxygen"/>
              <a:cs typeface="Oxygen"/>
              <a:sym typeface="Oxygen"/>
            </a:endParaRPr>
          </a:p>
        </p:txBody>
      </p:sp>
      <p:sp>
        <p:nvSpPr>
          <p:cNvPr id="671" name="Google Shape;671;p69"/>
          <p:cNvSpPr txBox="1"/>
          <p:nvPr/>
        </p:nvSpPr>
        <p:spPr>
          <a:xfrm>
            <a:off x="2667125" y="3997050"/>
            <a:ext cx="7656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xygen"/>
                <a:ea typeface="Oxygen"/>
                <a:cs typeface="Oxygen"/>
                <a:sym typeface="Oxygen"/>
              </a:rPr>
              <a:t>Korean</a:t>
            </a:r>
            <a:endParaRPr sz="1200">
              <a:latin typeface="Oxygen"/>
              <a:ea typeface="Oxygen"/>
              <a:cs typeface="Oxygen"/>
              <a:sym typeface="Oxygen"/>
            </a:endParaRPr>
          </a:p>
          <a:p>
            <a:pPr marL="0" lvl="0" indent="0" algn="l" rtl="0">
              <a:spcBef>
                <a:spcPts val="0"/>
              </a:spcBef>
              <a:spcAft>
                <a:spcPts val="0"/>
              </a:spcAft>
              <a:buNone/>
            </a:pPr>
            <a:endParaRPr sz="1200">
              <a:latin typeface="Oxygen"/>
              <a:ea typeface="Oxygen"/>
              <a:cs typeface="Oxygen"/>
              <a:sym typeface="Oxygen"/>
            </a:endParaRPr>
          </a:p>
          <a:p>
            <a:pPr marL="0" lvl="0" indent="0" algn="l" rtl="0">
              <a:spcBef>
                <a:spcPts val="0"/>
              </a:spcBef>
              <a:spcAft>
                <a:spcPts val="0"/>
              </a:spcAft>
              <a:buNone/>
            </a:pPr>
            <a:r>
              <a:rPr lang="en" sz="1200">
                <a:latin typeface="Oxygen"/>
                <a:ea typeface="Oxygen"/>
                <a:cs typeface="Oxygen"/>
                <a:sym typeface="Oxygen"/>
              </a:rPr>
              <a:t>Russian</a:t>
            </a:r>
            <a:endParaRPr sz="1200">
              <a:latin typeface="Oxygen"/>
              <a:ea typeface="Oxygen"/>
              <a:cs typeface="Oxygen"/>
              <a:sym typeface="Oxygen"/>
            </a:endParaRPr>
          </a:p>
        </p:txBody>
      </p:sp>
      <p:sp>
        <p:nvSpPr>
          <p:cNvPr id="672" name="Google Shape;672;p69"/>
          <p:cNvSpPr txBox="1"/>
          <p:nvPr/>
        </p:nvSpPr>
        <p:spPr>
          <a:xfrm>
            <a:off x="3553700" y="3997050"/>
            <a:ext cx="10644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xygen"/>
                <a:ea typeface="Oxygen"/>
                <a:cs typeface="Oxygen"/>
                <a:sym typeface="Oxygen"/>
              </a:rPr>
              <a:t>Vietnamese</a:t>
            </a:r>
            <a:endParaRPr sz="1200">
              <a:latin typeface="Oxygen"/>
              <a:ea typeface="Oxygen"/>
              <a:cs typeface="Oxygen"/>
              <a:sym typeface="Oxygen"/>
            </a:endParaRPr>
          </a:p>
          <a:p>
            <a:pPr marL="0" lvl="0" indent="0" algn="l" rtl="0">
              <a:spcBef>
                <a:spcPts val="0"/>
              </a:spcBef>
              <a:spcAft>
                <a:spcPts val="0"/>
              </a:spcAft>
              <a:buNone/>
            </a:pPr>
            <a:endParaRPr sz="1200">
              <a:latin typeface="Oxygen"/>
              <a:ea typeface="Oxygen"/>
              <a:cs typeface="Oxygen"/>
              <a:sym typeface="Oxygen"/>
            </a:endParaRPr>
          </a:p>
          <a:p>
            <a:pPr marL="0" lvl="0" indent="0" algn="l" rtl="0">
              <a:spcBef>
                <a:spcPts val="0"/>
              </a:spcBef>
              <a:spcAft>
                <a:spcPts val="0"/>
              </a:spcAft>
              <a:buNone/>
            </a:pPr>
            <a:r>
              <a:rPr lang="en" sz="1200">
                <a:latin typeface="Oxygen"/>
                <a:ea typeface="Oxygen"/>
                <a:cs typeface="Oxygen"/>
                <a:sym typeface="Oxygen"/>
              </a:rPr>
              <a:t>Tribal Version</a:t>
            </a:r>
            <a:endParaRPr sz="1200">
              <a:latin typeface="Oxygen"/>
              <a:ea typeface="Oxygen"/>
              <a:cs typeface="Oxygen"/>
              <a:sym typeface="Oxygen"/>
            </a:endParaRPr>
          </a:p>
        </p:txBody>
      </p:sp>
      <p:pic>
        <p:nvPicPr>
          <p:cNvPr id="673" name="Google Shape;673;p69"/>
          <p:cNvPicPr preferRelativeResize="0"/>
          <p:nvPr/>
        </p:nvPicPr>
        <p:blipFill>
          <a:blip r:embed="rId7">
            <a:alphaModFix/>
          </a:blip>
          <a:stretch>
            <a:fillRect/>
          </a:stretch>
        </p:blipFill>
        <p:spPr>
          <a:xfrm>
            <a:off x="8110584" y="2283347"/>
            <a:ext cx="572700" cy="572700"/>
          </a:xfrm>
          <a:prstGeom prst="rect">
            <a:avLst/>
          </a:prstGeom>
          <a:noFill/>
          <a:ln>
            <a:noFill/>
          </a:ln>
        </p:spPr>
      </p:pic>
      <p:pic>
        <p:nvPicPr>
          <p:cNvPr id="674" name="Google Shape;674;p69"/>
          <p:cNvPicPr preferRelativeResize="0"/>
          <p:nvPr/>
        </p:nvPicPr>
        <p:blipFill>
          <a:blip r:embed="rId8">
            <a:alphaModFix/>
          </a:blip>
          <a:stretch>
            <a:fillRect/>
          </a:stretch>
        </p:blipFill>
        <p:spPr>
          <a:xfrm>
            <a:off x="621500" y="2335350"/>
            <a:ext cx="807375" cy="807375"/>
          </a:xfrm>
          <a:prstGeom prst="rect">
            <a:avLst/>
          </a:prstGeom>
          <a:noFill/>
          <a:ln>
            <a:noFill/>
          </a:ln>
        </p:spPr>
      </p:pic>
      <p:pic>
        <p:nvPicPr>
          <p:cNvPr id="2" name="slide 34">
            <a:hlinkClick r:id="" action="ppaction://media"/>
            <a:extLst>
              <a:ext uri="{FF2B5EF4-FFF2-40B4-BE49-F238E27FC236}">
                <a16:creationId xmlns:a16="http://schemas.microsoft.com/office/drawing/2014/main" id="{9227AD6B-C51C-5AD4-001B-320077B85A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37" y="4412756"/>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0"/>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Faith-Based  Communications toolkit</a:t>
            </a:r>
            <a:endParaRPr/>
          </a:p>
        </p:txBody>
      </p:sp>
      <p:pic>
        <p:nvPicPr>
          <p:cNvPr id="680" name="Google Shape;680;p70" descr="Many states have resumed their regular processes for renewing individuals’ Medicaid and CHIP coverage following the end of the continuous enrollment requirement. Now through April 2024, everyone is going to need to renew their Medicaid and CHIP coverage. Families can renew their coverage by finding their state Medicaid agency here. Please share the Partnership Center’s new PSA featuring Director, Rev. Dr. Que English, with your community." title="Help Families Keep Their Medicaid Coverage">
            <a:hlinkClick r:id="rId5"/>
          </p:cNvPr>
          <p:cNvPicPr preferRelativeResize="0"/>
          <p:nvPr/>
        </p:nvPicPr>
        <p:blipFill>
          <a:blip r:embed="rId6">
            <a:alphaModFix/>
          </a:blip>
          <a:stretch>
            <a:fillRect/>
          </a:stretch>
        </p:blipFill>
        <p:spPr>
          <a:xfrm>
            <a:off x="5391625" y="2641463"/>
            <a:ext cx="2836311" cy="1595425"/>
          </a:xfrm>
          <a:prstGeom prst="rect">
            <a:avLst/>
          </a:prstGeom>
          <a:noFill/>
          <a:ln>
            <a:noFill/>
          </a:ln>
        </p:spPr>
      </p:pic>
      <p:grpSp>
        <p:nvGrpSpPr>
          <p:cNvPr id="681" name="Google Shape;681;p70"/>
          <p:cNvGrpSpPr/>
          <p:nvPr/>
        </p:nvGrpSpPr>
        <p:grpSpPr>
          <a:xfrm>
            <a:off x="5118504" y="2289386"/>
            <a:ext cx="3551489" cy="2299578"/>
            <a:chOff x="3041525" y="953075"/>
            <a:chExt cx="2654525" cy="1849725"/>
          </a:xfrm>
        </p:grpSpPr>
        <p:sp>
          <p:nvSpPr>
            <p:cNvPr id="682" name="Google Shape;682;p70"/>
            <p:cNvSpPr/>
            <p:nvPr/>
          </p:nvSpPr>
          <p:spPr>
            <a:xfrm>
              <a:off x="3041525" y="953075"/>
              <a:ext cx="2654525" cy="1849725"/>
            </a:xfrm>
            <a:custGeom>
              <a:avLst/>
              <a:gdLst/>
              <a:ahLst/>
              <a:cxnLst/>
              <a:rect l="l" t="t" r="r" b="b"/>
              <a:pathLst>
                <a:path w="106181" h="73989" extrusionOk="0">
                  <a:moveTo>
                    <a:pt x="95936" y="2334"/>
                  </a:moveTo>
                  <a:lnTo>
                    <a:pt x="95936" y="71656"/>
                  </a:lnTo>
                  <a:lnTo>
                    <a:pt x="7265" y="71656"/>
                  </a:lnTo>
                  <a:lnTo>
                    <a:pt x="7265" y="2334"/>
                  </a:lnTo>
                  <a:close/>
                  <a:moveTo>
                    <a:pt x="5467" y="1"/>
                  </a:moveTo>
                  <a:cubicBezTo>
                    <a:pt x="2448" y="1"/>
                    <a:pt x="1" y="2448"/>
                    <a:pt x="1" y="5467"/>
                  </a:cubicBezTo>
                  <a:lnTo>
                    <a:pt x="1" y="68522"/>
                  </a:lnTo>
                  <a:cubicBezTo>
                    <a:pt x="1" y="71542"/>
                    <a:pt x="2448" y="73988"/>
                    <a:pt x="5467" y="73988"/>
                  </a:cubicBezTo>
                  <a:lnTo>
                    <a:pt x="100713" y="73988"/>
                  </a:lnTo>
                  <a:cubicBezTo>
                    <a:pt x="103732" y="73988"/>
                    <a:pt x="106179" y="71542"/>
                    <a:pt x="106179" y="68522"/>
                  </a:cubicBezTo>
                  <a:lnTo>
                    <a:pt x="106179" y="5467"/>
                  </a:lnTo>
                  <a:cubicBezTo>
                    <a:pt x="106181" y="2448"/>
                    <a:pt x="103732" y="1"/>
                    <a:pt x="100713" y="1"/>
                  </a:cubicBezTo>
                  <a:close/>
                </a:path>
              </a:pathLst>
            </a:custGeom>
            <a:solidFill>
              <a:srgbClr val="FAE2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0"/>
            <p:cNvSpPr/>
            <p:nvPr/>
          </p:nvSpPr>
          <p:spPr>
            <a:xfrm>
              <a:off x="5491600" y="1806950"/>
              <a:ext cx="147600" cy="142000"/>
            </a:xfrm>
            <a:custGeom>
              <a:avLst/>
              <a:gdLst/>
              <a:ahLst/>
              <a:cxnLst/>
              <a:rect l="l" t="t" r="r" b="b"/>
              <a:pathLst>
                <a:path w="5904" h="5680" extrusionOk="0">
                  <a:moveTo>
                    <a:pt x="2841" y="0"/>
                  </a:moveTo>
                  <a:cubicBezTo>
                    <a:pt x="1273" y="0"/>
                    <a:pt x="1" y="1272"/>
                    <a:pt x="1" y="2839"/>
                  </a:cubicBezTo>
                  <a:cubicBezTo>
                    <a:pt x="1" y="3988"/>
                    <a:pt x="693" y="5024"/>
                    <a:pt x="1753" y="5464"/>
                  </a:cubicBezTo>
                  <a:cubicBezTo>
                    <a:pt x="2104" y="5609"/>
                    <a:pt x="2473" y="5680"/>
                    <a:pt x="2839" y="5680"/>
                  </a:cubicBezTo>
                  <a:cubicBezTo>
                    <a:pt x="3578" y="5680"/>
                    <a:pt x="4305" y="5391"/>
                    <a:pt x="4848" y="4848"/>
                  </a:cubicBezTo>
                  <a:cubicBezTo>
                    <a:pt x="5661" y="4037"/>
                    <a:pt x="5903" y="2815"/>
                    <a:pt x="5464" y="1754"/>
                  </a:cubicBezTo>
                  <a:cubicBezTo>
                    <a:pt x="5024" y="694"/>
                    <a:pt x="3988" y="0"/>
                    <a:pt x="2841" y="0"/>
                  </a:cubicBezTo>
                  <a:close/>
                </a:path>
              </a:pathLst>
            </a:custGeom>
            <a:solidFill>
              <a:srgbClr val="1C6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0"/>
            <p:cNvSpPr/>
            <p:nvPr/>
          </p:nvSpPr>
          <p:spPr>
            <a:xfrm>
              <a:off x="3118000" y="1599375"/>
              <a:ext cx="29325" cy="557150"/>
            </a:xfrm>
            <a:custGeom>
              <a:avLst/>
              <a:gdLst/>
              <a:ahLst/>
              <a:cxnLst/>
              <a:rect l="l" t="t" r="r" b="b"/>
              <a:pathLst>
                <a:path w="1173" h="22286" extrusionOk="0">
                  <a:moveTo>
                    <a:pt x="20" y="1"/>
                  </a:moveTo>
                  <a:cubicBezTo>
                    <a:pt x="8" y="1"/>
                    <a:pt x="0" y="10"/>
                    <a:pt x="0" y="20"/>
                  </a:cubicBezTo>
                  <a:lnTo>
                    <a:pt x="0" y="22266"/>
                  </a:lnTo>
                  <a:cubicBezTo>
                    <a:pt x="0" y="22276"/>
                    <a:pt x="8" y="22285"/>
                    <a:pt x="20" y="22285"/>
                  </a:cubicBezTo>
                  <a:lnTo>
                    <a:pt x="1153" y="22285"/>
                  </a:lnTo>
                  <a:cubicBezTo>
                    <a:pt x="1164" y="22285"/>
                    <a:pt x="1172" y="22276"/>
                    <a:pt x="1172" y="22266"/>
                  </a:cubicBezTo>
                  <a:lnTo>
                    <a:pt x="1172" y="20"/>
                  </a:lnTo>
                  <a:cubicBezTo>
                    <a:pt x="1172" y="10"/>
                    <a:pt x="1164" y="1"/>
                    <a:pt x="1153" y="1"/>
                  </a:cubicBezTo>
                  <a:close/>
                </a:path>
              </a:pathLst>
            </a:custGeom>
            <a:solidFill>
              <a:srgbClr val="1C6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5" name="Google Shape;685;p70"/>
          <p:cNvPicPr preferRelativeResize="0"/>
          <p:nvPr/>
        </p:nvPicPr>
        <p:blipFill>
          <a:blip r:embed="rId7">
            <a:alphaModFix/>
          </a:blip>
          <a:stretch>
            <a:fillRect/>
          </a:stretch>
        </p:blipFill>
        <p:spPr>
          <a:xfrm>
            <a:off x="8227925" y="4279250"/>
            <a:ext cx="698150" cy="698150"/>
          </a:xfrm>
          <a:prstGeom prst="rect">
            <a:avLst/>
          </a:prstGeom>
          <a:noFill/>
          <a:ln>
            <a:noFill/>
          </a:ln>
        </p:spPr>
      </p:pic>
      <p:sp>
        <p:nvSpPr>
          <p:cNvPr id="686" name="Google Shape;686;p70"/>
          <p:cNvSpPr txBox="1"/>
          <p:nvPr/>
        </p:nvSpPr>
        <p:spPr>
          <a:xfrm>
            <a:off x="5198300" y="1215275"/>
            <a:ext cx="3551400" cy="8877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xygen"/>
                <a:ea typeface="Oxygen"/>
                <a:cs typeface="Oxygen"/>
                <a:sym typeface="Oxygen"/>
              </a:rPr>
              <a:t>Check out the Center’s PSA on Medicaid Renewals to help spread the word about this current and critical issue for many in our communities</a:t>
            </a:r>
            <a:endParaRPr sz="1200">
              <a:latin typeface="Oxygen"/>
              <a:ea typeface="Oxygen"/>
              <a:cs typeface="Oxygen"/>
              <a:sym typeface="Oxygen"/>
            </a:endParaRPr>
          </a:p>
        </p:txBody>
      </p:sp>
      <p:pic>
        <p:nvPicPr>
          <p:cNvPr id="687" name="Google Shape;687;p70"/>
          <p:cNvPicPr preferRelativeResize="0"/>
          <p:nvPr/>
        </p:nvPicPr>
        <p:blipFill>
          <a:blip r:embed="rId8">
            <a:alphaModFix/>
          </a:blip>
          <a:stretch>
            <a:fillRect/>
          </a:stretch>
        </p:blipFill>
        <p:spPr>
          <a:xfrm flipH="1">
            <a:off x="8097300" y="1879972"/>
            <a:ext cx="572700" cy="572700"/>
          </a:xfrm>
          <a:prstGeom prst="rect">
            <a:avLst/>
          </a:prstGeom>
          <a:noFill/>
          <a:ln>
            <a:noFill/>
          </a:ln>
        </p:spPr>
      </p:pic>
      <p:sp>
        <p:nvSpPr>
          <p:cNvPr id="688" name="Google Shape;688;p70"/>
          <p:cNvSpPr txBox="1">
            <a:spLocks noGrp="1"/>
          </p:cNvSpPr>
          <p:nvPr>
            <p:ph type="body" idx="4294967295"/>
          </p:nvPr>
        </p:nvSpPr>
        <p:spPr>
          <a:xfrm>
            <a:off x="878575" y="1317850"/>
            <a:ext cx="4000500" cy="1045200"/>
          </a:xfrm>
          <a:prstGeom prst="rect">
            <a:avLst/>
          </a:prstGeom>
          <a:ln>
            <a:noFill/>
          </a:ln>
        </p:spPr>
        <p:txBody>
          <a:bodyPr spcFirstLastPara="1" wrap="square" lIns="91425" tIns="91425" rIns="91425" bIns="91425" anchor="t" anchorCtr="0">
            <a:noAutofit/>
          </a:bodyPr>
          <a:lstStyle/>
          <a:p>
            <a:pPr marL="457200" lvl="0" indent="0" algn="l" rtl="0">
              <a:lnSpc>
                <a:spcPct val="115000"/>
              </a:lnSpc>
              <a:spcBef>
                <a:spcPts val="0"/>
              </a:spcBef>
              <a:spcAft>
                <a:spcPts val="1600"/>
              </a:spcAft>
              <a:buNone/>
            </a:pPr>
            <a:r>
              <a:rPr lang="en" sz="1300" b="1" dirty="0"/>
              <a:t>Faith-based organizations can use this </a:t>
            </a:r>
            <a:r>
              <a:rPr lang="en" sz="1300" b="1" u="sng" dirty="0">
                <a:solidFill>
                  <a:schemeClr val="hlink"/>
                </a:solidFill>
                <a:hlinkClick r:id="rId9"/>
              </a:rPr>
              <a:t>toolkit</a:t>
            </a:r>
            <a:r>
              <a:rPr lang="en" sz="1300" b="1" dirty="0"/>
              <a:t> to share important Medicaid and CHIP information with their congregations, communities, and with those they serve. </a:t>
            </a:r>
            <a:endParaRPr sz="1300" dirty="0"/>
          </a:p>
        </p:txBody>
      </p:sp>
      <p:sp>
        <p:nvSpPr>
          <p:cNvPr id="689" name="Google Shape;689;p70"/>
          <p:cNvSpPr txBox="1">
            <a:spLocks noGrp="1"/>
          </p:cNvSpPr>
          <p:nvPr>
            <p:ph type="body" idx="4294967295"/>
          </p:nvPr>
        </p:nvSpPr>
        <p:spPr>
          <a:xfrm>
            <a:off x="750700" y="2790650"/>
            <a:ext cx="4000500" cy="1045200"/>
          </a:xfrm>
          <a:prstGeom prst="rect">
            <a:avLst/>
          </a:prstGeom>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300" b="1"/>
              <a:t>The toolkit includes ready-to-use resources such as: </a:t>
            </a:r>
            <a:endParaRPr sz="1300" b="1"/>
          </a:p>
          <a:p>
            <a:pPr marL="457200" lvl="0" indent="-311150" algn="l" rtl="0">
              <a:lnSpc>
                <a:spcPct val="115000"/>
              </a:lnSpc>
              <a:spcBef>
                <a:spcPts val="1600"/>
              </a:spcBef>
              <a:spcAft>
                <a:spcPts val="0"/>
              </a:spcAft>
              <a:buSzPts val="1300"/>
              <a:buChar char="●"/>
            </a:pPr>
            <a:r>
              <a:rPr lang="en" sz="1300" b="1"/>
              <a:t>Bulletin inserts</a:t>
            </a:r>
            <a:endParaRPr sz="1300" b="1"/>
          </a:p>
          <a:p>
            <a:pPr marL="457200" lvl="0" indent="-311150" algn="l" rtl="0">
              <a:lnSpc>
                <a:spcPct val="115000"/>
              </a:lnSpc>
              <a:spcBef>
                <a:spcPts val="0"/>
              </a:spcBef>
              <a:spcAft>
                <a:spcPts val="0"/>
              </a:spcAft>
              <a:buSzPts val="1300"/>
              <a:buChar char="●"/>
            </a:pPr>
            <a:r>
              <a:rPr lang="en" sz="1300" b="1"/>
              <a:t>Key messages</a:t>
            </a:r>
            <a:endParaRPr sz="1300" b="1"/>
          </a:p>
          <a:p>
            <a:pPr marL="457200" lvl="0" indent="-311150" algn="l" rtl="0">
              <a:lnSpc>
                <a:spcPct val="115000"/>
              </a:lnSpc>
              <a:spcBef>
                <a:spcPts val="0"/>
              </a:spcBef>
              <a:spcAft>
                <a:spcPts val="0"/>
              </a:spcAft>
              <a:buSzPts val="1300"/>
              <a:buChar char="●"/>
            </a:pPr>
            <a:r>
              <a:rPr lang="en" sz="1300" b="1"/>
              <a:t>Social Media messages and more! </a:t>
            </a:r>
            <a:endParaRPr sz="1300" b="1"/>
          </a:p>
        </p:txBody>
      </p:sp>
      <p:pic>
        <p:nvPicPr>
          <p:cNvPr id="690" name="Google Shape;690;p70"/>
          <p:cNvPicPr preferRelativeResize="0"/>
          <p:nvPr/>
        </p:nvPicPr>
        <p:blipFill>
          <a:blip r:embed="rId10">
            <a:alphaModFix/>
          </a:blip>
          <a:stretch>
            <a:fillRect/>
          </a:stretch>
        </p:blipFill>
        <p:spPr>
          <a:xfrm rot="2284703">
            <a:off x="832690" y="1583767"/>
            <a:ext cx="659516" cy="659516"/>
          </a:xfrm>
          <a:prstGeom prst="rect">
            <a:avLst/>
          </a:prstGeom>
          <a:noFill/>
          <a:ln>
            <a:noFill/>
          </a:ln>
        </p:spPr>
      </p:pic>
      <p:pic>
        <p:nvPicPr>
          <p:cNvPr id="2" name="Recorded Sound">
            <a:hlinkClick r:id="" action="ppaction://media"/>
            <a:extLst>
              <a:ext uri="{FF2B5EF4-FFF2-40B4-BE49-F238E27FC236}">
                <a16:creationId xmlns:a16="http://schemas.microsoft.com/office/drawing/2014/main" id="{C93636AE-9D7E-9D75-F24E-DD41FF17F115}"/>
              </a:ext>
            </a:extLst>
          </p:cNvPr>
          <p:cNvPicPr>
            <a:picLocks noChangeAspect="1"/>
          </p:cNvPicPr>
          <p:nvPr>
            <a:audioFile r:link="rId1"/>
            <p:extLst>
              <p:ext uri="{DAA4B4D4-6D71-4841-9C94-3DE7FCFB9230}">
                <p14:media xmlns:p14="http://schemas.microsoft.com/office/powerpoint/2010/main" r:embed="rId2">
                  <p14:trim st="891"/>
                </p14:media>
              </p:ext>
            </p:extLst>
          </p:nvPr>
        </p:nvPicPr>
        <p:blipFill>
          <a:blip r:embed="rId11"/>
          <a:stretch>
            <a:fillRect/>
          </a:stretch>
        </p:blipFill>
        <p:spPr>
          <a:xfrm>
            <a:off x="8140100" y="13836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95"/>
    </mc:Choice>
    <mc:Fallback xmlns="">
      <p:transition spd="slow" advTm="340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fade">
                                      <p:cBhvr>
                                        <p:cTn id="7" dur="1000"/>
                                        <p:tgtEl>
                                          <p:spTgt spid="680"/>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33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694"/>
        <p:cNvGrpSpPr/>
        <p:nvPr/>
      </p:nvGrpSpPr>
      <p:grpSpPr>
        <a:xfrm>
          <a:off x="0" y="0"/>
          <a:ext cx="0" cy="0"/>
          <a:chOff x="0" y="0"/>
          <a:chExt cx="0" cy="0"/>
        </a:xfrm>
      </p:grpSpPr>
      <p:sp>
        <p:nvSpPr>
          <p:cNvPr id="695" name="Google Shape;695;p71"/>
          <p:cNvSpPr txBox="1"/>
          <p:nvPr/>
        </p:nvSpPr>
        <p:spPr>
          <a:xfrm>
            <a:off x="349125" y="1286650"/>
            <a:ext cx="3111900" cy="5166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xygen"/>
                <a:ea typeface="Oxygen"/>
                <a:cs typeface="Oxygen"/>
                <a:sym typeface="Oxygen"/>
              </a:rPr>
              <a:t>Medicare is only for U.S. Citizens </a:t>
            </a:r>
            <a:endParaRPr>
              <a:latin typeface="Oxygen"/>
              <a:ea typeface="Oxygen"/>
              <a:cs typeface="Oxygen"/>
              <a:sym typeface="Oxygen"/>
            </a:endParaRPr>
          </a:p>
        </p:txBody>
      </p:sp>
      <p:sp>
        <p:nvSpPr>
          <p:cNvPr id="696" name="Google Shape;696;p71"/>
          <p:cNvSpPr txBox="1">
            <a:spLocks noGrp="1"/>
          </p:cNvSpPr>
          <p:nvPr>
            <p:ph type="title"/>
          </p:nvPr>
        </p:nvSpPr>
        <p:spPr>
          <a:xfrm>
            <a:off x="-772750" y="27360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1" u="sng"/>
              <a:t>Myth</a:t>
            </a:r>
            <a:endParaRPr i="1" u="sng"/>
          </a:p>
        </p:txBody>
      </p:sp>
      <p:sp>
        <p:nvSpPr>
          <p:cNvPr id="697" name="Google Shape;697;p71"/>
          <p:cNvSpPr txBox="1">
            <a:spLocks noGrp="1"/>
          </p:cNvSpPr>
          <p:nvPr>
            <p:ph type="title"/>
          </p:nvPr>
        </p:nvSpPr>
        <p:spPr>
          <a:xfrm>
            <a:off x="3248025" y="273600"/>
            <a:ext cx="195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1" u="sng"/>
              <a:t>VS</a:t>
            </a:r>
            <a:endParaRPr i="1" u="sng"/>
          </a:p>
        </p:txBody>
      </p:sp>
      <p:sp>
        <p:nvSpPr>
          <p:cNvPr id="698" name="Google Shape;698;p71"/>
          <p:cNvSpPr txBox="1">
            <a:spLocks noGrp="1"/>
          </p:cNvSpPr>
          <p:nvPr>
            <p:ph type="title"/>
          </p:nvPr>
        </p:nvSpPr>
        <p:spPr>
          <a:xfrm>
            <a:off x="6268875" y="273600"/>
            <a:ext cx="195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1" u="sng"/>
              <a:t>FACT</a:t>
            </a:r>
            <a:endParaRPr i="1" u="sng"/>
          </a:p>
        </p:txBody>
      </p:sp>
      <p:sp>
        <p:nvSpPr>
          <p:cNvPr id="699" name="Google Shape;699;p71"/>
          <p:cNvSpPr txBox="1"/>
          <p:nvPr/>
        </p:nvSpPr>
        <p:spPr>
          <a:xfrm>
            <a:off x="5090125" y="1098775"/>
            <a:ext cx="3772500" cy="13269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xygen"/>
                <a:ea typeface="Oxygen"/>
                <a:cs typeface="Oxygen"/>
                <a:sym typeface="Oxygen"/>
              </a:rPr>
              <a:t>You do not need to be a U.S. citizen to qualify for Medicare! </a:t>
            </a:r>
            <a:endParaRPr dirty="0">
              <a:latin typeface="Oxygen"/>
              <a:ea typeface="Oxygen"/>
              <a:cs typeface="Oxygen"/>
              <a:sym typeface="Oxygen"/>
            </a:endParaRPr>
          </a:p>
          <a:p>
            <a:pPr marL="0" lvl="0" indent="0" algn="ctr" rtl="0">
              <a:spcBef>
                <a:spcPts val="0"/>
              </a:spcBef>
              <a:spcAft>
                <a:spcPts val="0"/>
              </a:spcAft>
              <a:buNone/>
            </a:pPr>
            <a:r>
              <a:rPr lang="en" dirty="0">
                <a:latin typeface="Oxygen"/>
                <a:ea typeface="Oxygen"/>
                <a:cs typeface="Oxygen"/>
                <a:sym typeface="Oxygen"/>
              </a:rPr>
              <a:t>Depends on if you or your spouse worked in the U.S. and paid Medicare payroll taxes. </a:t>
            </a:r>
            <a:endParaRPr dirty="0">
              <a:latin typeface="Oxygen"/>
              <a:ea typeface="Oxygen"/>
              <a:cs typeface="Oxygen"/>
              <a:sym typeface="Oxygen"/>
            </a:endParaRPr>
          </a:p>
        </p:txBody>
      </p:sp>
      <p:pic>
        <p:nvPicPr>
          <p:cNvPr id="700" name="Google Shape;700;p71"/>
          <p:cNvPicPr preferRelativeResize="0"/>
          <p:nvPr/>
        </p:nvPicPr>
        <p:blipFill>
          <a:blip r:embed="rId5">
            <a:alphaModFix/>
          </a:blip>
          <a:stretch>
            <a:fillRect/>
          </a:stretch>
        </p:blipFill>
        <p:spPr>
          <a:xfrm>
            <a:off x="173000" y="82550"/>
            <a:ext cx="954801" cy="954801"/>
          </a:xfrm>
          <a:prstGeom prst="rect">
            <a:avLst/>
          </a:prstGeom>
          <a:noFill/>
          <a:ln>
            <a:noFill/>
          </a:ln>
        </p:spPr>
      </p:pic>
      <p:pic>
        <p:nvPicPr>
          <p:cNvPr id="701" name="Google Shape;701;p71"/>
          <p:cNvPicPr preferRelativeResize="0"/>
          <p:nvPr/>
        </p:nvPicPr>
        <p:blipFill>
          <a:blip r:embed="rId6">
            <a:alphaModFix/>
          </a:blip>
          <a:stretch>
            <a:fillRect/>
          </a:stretch>
        </p:blipFill>
        <p:spPr>
          <a:xfrm>
            <a:off x="7999050" y="82550"/>
            <a:ext cx="863549" cy="863549"/>
          </a:xfrm>
          <a:prstGeom prst="rect">
            <a:avLst/>
          </a:prstGeom>
          <a:noFill/>
          <a:ln>
            <a:noFill/>
          </a:ln>
        </p:spPr>
      </p:pic>
      <p:sp>
        <p:nvSpPr>
          <p:cNvPr id="702" name="Google Shape;702;p71"/>
          <p:cNvSpPr txBox="1"/>
          <p:nvPr/>
        </p:nvSpPr>
        <p:spPr>
          <a:xfrm>
            <a:off x="349125" y="2625100"/>
            <a:ext cx="3111900" cy="5166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xygen"/>
                <a:ea typeface="Oxygen"/>
                <a:cs typeface="Oxygen"/>
                <a:sym typeface="Oxygen"/>
              </a:rPr>
              <a:t>You must be retired in order to get Medicare</a:t>
            </a:r>
            <a:endParaRPr dirty="0">
              <a:latin typeface="Oxygen"/>
              <a:ea typeface="Oxygen"/>
              <a:cs typeface="Oxygen"/>
              <a:sym typeface="Oxygen"/>
            </a:endParaRPr>
          </a:p>
        </p:txBody>
      </p:sp>
      <p:sp>
        <p:nvSpPr>
          <p:cNvPr id="703" name="Google Shape;703;p71"/>
          <p:cNvSpPr txBox="1"/>
          <p:nvPr/>
        </p:nvSpPr>
        <p:spPr>
          <a:xfrm>
            <a:off x="396175" y="3963550"/>
            <a:ext cx="3111900" cy="5166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xygen"/>
                <a:ea typeface="Oxygen"/>
                <a:cs typeface="Oxygen"/>
                <a:sym typeface="Oxygen"/>
              </a:rPr>
              <a:t>Medicare covers all of your medical expenses </a:t>
            </a:r>
            <a:endParaRPr>
              <a:latin typeface="Oxygen"/>
              <a:ea typeface="Oxygen"/>
              <a:cs typeface="Oxygen"/>
              <a:sym typeface="Oxygen"/>
            </a:endParaRPr>
          </a:p>
        </p:txBody>
      </p:sp>
      <p:sp>
        <p:nvSpPr>
          <p:cNvPr id="704" name="Google Shape;704;p71"/>
          <p:cNvSpPr txBox="1"/>
          <p:nvPr/>
        </p:nvSpPr>
        <p:spPr>
          <a:xfrm>
            <a:off x="5090100" y="3461625"/>
            <a:ext cx="3772500" cy="11949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xygen"/>
                <a:ea typeface="Oxygen"/>
                <a:cs typeface="Oxygen"/>
                <a:sym typeface="Oxygen"/>
              </a:rPr>
              <a:t>Medicare Part A and Part B are not free. You may pay premiums, deductibles, copays and coinsurance out of pocket, just like with any health insurance plan!</a:t>
            </a:r>
            <a:endParaRPr>
              <a:latin typeface="Oxygen"/>
              <a:ea typeface="Oxygen"/>
              <a:cs typeface="Oxygen"/>
              <a:sym typeface="Oxygen"/>
            </a:endParaRPr>
          </a:p>
        </p:txBody>
      </p:sp>
      <p:sp>
        <p:nvSpPr>
          <p:cNvPr id="705" name="Google Shape;705;p71"/>
          <p:cNvSpPr txBox="1"/>
          <p:nvPr/>
        </p:nvSpPr>
        <p:spPr>
          <a:xfrm>
            <a:off x="5090100" y="2578350"/>
            <a:ext cx="3772500" cy="7458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xygen"/>
                <a:ea typeface="Oxygen"/>
                <a:cs typeface="Oxygen"/>
                <a:sym typeface="Oxygen"/>
              </a:rPr>
              <a:t>False! Generally, medicare is for those 65 years and older, kidney failure, disabled, or have ALS</a:t>
            </a:r>
            <a:endParaRPr dirty="0">
              <a:latin typeface="Oxygen"/>
              <a:ea typeface="Oxygen"/>
              <a:cs typeface="Oxygen"/>
              <a:sym typeface="Oxygen"/>
            </a:endParaRPr>
          </a:p>
        </p:txBody>
      </p:sp>
      <p:pic>
        <p:nvPicPr>
          <p:cNvPr id="2" name="Recorded Sound">
            <a:hlinkClick r:id="" action="ppaction://media"/>
            <a:extLst>
              <a:ext uri="{FF2B5EF4-FFF2-40B4-BE49-F238E27FC236}">
                <a16:creationId xmlns:a16="http://schemas.microsoft.com/office/drawing/2014/main" id="{49919DF5-8905-0666-445F-E0DC48BEB5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3218" y="43517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528"/>
    </mc:Choice>
    <mc:Fallback xmlns="">
      <p:transition spd="slow" advTm="6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2"/>
          <p:cNvSpPr txBox="1">
            <a:spLocks noGrp="1"/>
          </p:cNvSpPr>
          <p:nvPr>
            <p:ph type="title"/>
          </p:nvPr>
        </p:nvSpPr>
        <p:spPr>
          <a:xfrm>
            <a:off x="2261950" y="317557"/>
            <a:ext cx="5240700" cy="572700"/>
          </a:xfrm>
          <a:prstGeom prst="rect">
            <a:avLst/>
          </a:prstGeom>
          <a:solidFill>
            <a:srgbClr val="FE9738"/>
          </a:solidFill>
        </p:spPr>
        <p:txBody>
          <a:bodyPr spcFirstLastPara="1" wrap="square" lIns="91425" tIns="91425" rIns="91425" bIns="91425" anchor="t" anchorCtr="0">
            <a:noAutofit/>
          </a:bodyPr>
          <a:lstStyle/>
          <a:p>
            <a:pPr marL="0" lvl="0" indent="0" algn="ctr" rtl="0">
              <a:spcBef>
                <a:spcPts val="0"/>
              </a:spcBef>
              <a:spcAft>
                <a:spcPts val="0"/>
              </a:spcAft>
              <a:buNone/>
            </a:pPr>
            <a:r>
              <a:rPr lang="en"/>
              <a:t>COMMON QUESTIONS</a:t>
            </a:r>
            <a:endParaRPr/>
          </a:p>
        </p:txBody>
      </p:sp>
      <p:sp>
        <p:nvSpPr>
          <p:cNvPr id="711" name="Google Shape;711;p72"/>
          <p:cNvSpPr txBox="1">
            <a:spLocks noGrp="1"/>
          </p:cNvSpPr>
          <p:nvPr>
            <p:ph type="subTitle" idx="4294967295"/>
          </p:nvPr>
        </p:nvSpPr>
        <p:spPr>
          <a:xfrm>
            <a:off x="572350" y="890250"/>
            <a:ext cx="8344500" cy="4006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1C6274"/>
                </a:solidFill>
              </a:rPr>
              <a:t>Q: Who do I need to contact to replace my Medicare card? </a:t>
            </a:r>
            <a:endParaRPr sz="1700" b="1">
              <a:solidFill>
                <a:srgbClr val="1C6274"/>
              </a:solidFill>
            </a:endParaRPr>
          </a:p>
          <a:p>
            <a:pPr marL="0" lvl="0" indent="0" algn="ctr" rtl="0">
              <a:spcBef>
                <a:spcPts val="1600"/>
              </a:spcBef>
              <a:spcAft>
                <a:spcPts val="0"/>
              </a:spcAft>
              <a:buNone/>
            </a:pPr>
            <a:r>
              <a:rPr lang="en" sz="1700">
                <a:solidFill>
                  <a:srgbClr val="1C6274"/>
                </a:solidFill>
              </a:rPr>
              <a:t>A: Social Security</a:t>
            </a:r>
            <a:endParaRPr sz="1700">
              <a:solidFill>
                <a:srgbClr val="1C6274"/>
              </a:solidFill>
            </a:endParaRPr>
          </a:p>
          <a:p>
            <a:pPr marL="0" lvl="0" indent="0" algn="ctr" rtl="0">
              <a:spcBef>
                <a:spcPts val="1600"/>
              </a:spcBef>
              <a:spcAft>
                <a:spcPts val="0"/>
              </a:spcAft>
              <a:buNone/>
            </a:pPr>
            <a:r>
              <a:rPr lang="en" sz="1700" b="1">
                <a:solidFill>
                  <a:srgbClr val="1C6274"/>
                </a:solidFill>
              </a:rPr>
              <a:t>Q: Can I have a Medigap policy and Medicare Advantage plan at the same time? </a:t>
            </a:r>
            <a:endParaRPr sz="1700" b="1">
              <a:solidFill>
                <a:srgbClr val="1C6274"/>
              </a:solidFill>
            </a:endParaRPr>
          </a:p>
          <a:p>
            <a:pPr marL="0" lvl="0" indent="0" algn="ctr" rtl="0">
              <a:spcBef>
                <a:spcPts val="1600"/>
              </a:spcBef>
              <a:spcAft>
                <a:spcPts val="0"/>
              </a:spcAft>
              <a:buNone/>
            </a:pPr>
            <a:r>
              <a:rPr lang="en" sz="1700">
                <a:solidFill>
                  <a:srgbClr val="1C6274"/>
                </a:solidFill>
              </a:rPr>
              <a:t>A: No, Medicare Advantage Plans cover many of the same benefits a Medigap policy covers. This includes benefits like extra days in the hospital after you’ve used the days that Medicare covers</a:t>
            </a:r>
            <a:endParaRPr sz="1700">
              <a:solidFill>
                <a:srgbClr val="1C6274"/>
              </a:solidFill>
            </a:endParaRPr>
          </a:p>
          <a:p>
            <a:pPr marL="0" lvl="0" indent="0" algn="ctr" rtl="0">
              <a:spcBef>
                <a:spcPts val="1600"/>
              </a:spcBef>
              <a:spcAft>
                <a:spcPts val="0"/>
              </a:spcAft>
              <a:buNone/>
            </a:pPr>
            <a:r>
              <a:rPr lang="en" sz="1700" b="1">
                <a:solidFill>
                  <a:srgbClr val="1C6274"/>
                </a:solidFill>
              </a:rPr>
              <a:t>Q: Do I have to re-enroll each year? </a:t>
            </a:r>
            <a:endParaRPr sz="1700" b="1">
              <a:solidFill>
                <a:srgbClr val="1C6274"/>
              </a:solidFill>
            </a:endParaRPr>
          </a:p>
          <a:p>
            <a:pPr marL="0" lvl="0" indent="0" algn="ctr" rtl="0">
              <a:spcBef>
                <a:spcPts val="1600"/>
              </a:spcBef>
              <a:spcAft>
                <a:spcPts val="1600"/>
              </a:spcAft>
              <a:buNone/>
            </a:pPr>
            <a:r>
              <a:rPr lang="en" sz="1700">
                <a:solidFill>
                  <a:srgbClr val="1C6274"/>
                </a:solidFill>
              </a:rPr>
              <a:t>A:  No, once you’re enrolled, you don’t need to take action to renew your Medicare coverage. As long as you continue to pay any necessary Medicare premiums, your Medicare coverage should automatically renew every year</a:t>
            </a:r>
            <a:endParaRPr sz="1700">
              <a:solidFill>
                <a:srgbClr val="1C6274"/>
              </a:solidFill>
            </a:endParaRPr>
          </a:p>
        </p:txBody>
      </p:sp>
      <p:pic>
        <p:nvPicPr>
          <p:cNvPr id="712" name="Google Shape;712;p72"/>
          <p:cNvPicPr preferRelativeResize="0"/>
          <p:nvPr/>
        </p:nvPicPr>
        <p:blipFill>
          <a:blip r:embed="rId5">
            <a:alphaModFix/>
          </a:blip>
          <a:stretch>
            <a:fillRect/>
          </a:stretch>
        </p:blipFill>
        <p:spPr>
          <a:xfrm>
            <a:off x="130600" y="189675"/>
            <a:ext cx="1449125" cy="1449125"/>
          </a:xfrm>
          <a:prstGeom prst="rect">
            <a:avLst/>
          </a:prstGeom>
          <a:noFill/>
          <a:ln>
            <a:noFill/>
          </a:ln>
        </p:spPr>
      </p:pic>
      <p:pic>
        <p:nvPicPr>
          <p:cNvPr id="713" name="Google Shape;713;p72"/>
          <p:cNvPicPr preferRelativeResize="0"/>
          <p:nvPr/>
        </p:nvPicPr>
        <p:blipFill>
          <a:blip r:embed="rId6">
            <a:alphaModFix/>
          </a:blip>
          <a:stretch>
            <a:fillRect/>
          </a:stretch>
        </p:blipFill>
        <p:spPr>
          <a:xfrm>
            <a:off x="7881775" y="89375"/>
            <a:ext cx="1206300" cy="1206300"/>
          </a:xfrm>
          <a:prstGeom prst="rect">
            <a:avLst/>
          </a:prstGeom>
          <a:noFill/>
          <a:ln>
            <a:noFill/>
          </a:ln>
        </p:spPr>
      </p:pic>
      <p:pic>
        <p:nvPicPr>
          <p:cNvPr id="2" name="Recorded Sound">
            <a:hlinkClick r:id="" action="ppaction://media"/>
            <a:extLst>
              <a:ext uri="{FF2B5EF4-FFF2-40B4-BE49-F238E27FC236}">
                <a16:creationId xmlns:a16="http://schemas.microsoft.com/office/drawing/2014/main" id="{5BE7AA89-B90B-DA08-7F01-EE33F1F790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2863" y="434660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938"/>
    </mc:Choice>
    <mc:Fallback xmlns="">
      <p:transition spd="slow" advTm="6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3"/>
          <p:cNvSpPr txBox="1">
            <a:spLocks noGrp="1"/>
          </p:cNvSpPr>
          <p:nvPr>
            <p:ph type="title"/>
          </p:nvPr>
        </p:nvSpPr>
        <p:spPr>
          <a:xfrm>
            <a:off x="118725" y="95725"/>
            <a:ext cx="7482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cost of not understanding your benefits…</a:t>
            </a:r>
            <a:endParaRPr/>
          </a:p>
        </p:txBody>
      </p:sp>
      <p:pic>
        <p:nvPicPr>
          <p:cNvPr id="719" name="Google Shape;719;p73"/>
          <p:cNvPicPr preferRelativeResize="0"/>
          <p:nvPr/>
        </p:nvPicPr>
        <p:blipFill>
          <a:blip r:embed="rId5">
            <a:alphaModFix/>
          </a:blip>
          <a:stretch>
            <a:fillRect/>
          </a:stretch>
        </p:blipFill>
        <p:spPr>
          <a:xfrm>
            <a:off x="7601325" y="180250"/>
            <a:ext cx="1449925" cy="1449925"/>
          </a:xfrm>
          <a:prstGeom prst="rect">
            <a:avLst/>
          </a:prstGeom>
          <a:noFill/>
          <a:ln>
            <a:noFill/>
          </a:ln>
        </p:spPr>
      </p:pic>
      <p:sp>
        <p:nvSpPr>
          <p:cNvPr id="720" name="Google Shape;720;p73"/>
          <p:cNvSpPr txBox="1"/>
          <p:nvPr/>
        </p:nvSpPr>
        <p:spPr>
          <a:xfrm>
            <a:off x="457425" y="841000"/>
            <a:ext cx="6805200" cy="5166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xygen"/>
                <a:ea typeface="Oxygen"/>
                <a:cs typeface="Oxygen"/>
                <a:sym typeface="Oxygen"/>
              </a:rPr>
              <a:t>“A ‘SAD’ Story: Patient Stuck With $176K Bill After Medicare Policy Switch”</a:t>
            </a:r>
            <a:endParaRPr>
              <a:latin typeface="Oxygen"/>
              <a:ea typeface="Oxygen"/>
              <a:cs typeface="Oxygen"/>
              <a:sym typeface="Oxygen"/>
            </a:endParaRPr>
          </a:p>
        </p:txBody>
      </p:sp>
      <p:sp>
        <p:nvSpPr>
          <p:cNvPr id="721" name="Google Shape;721;p73"/>
          <p:cNvSpPr txBox="1">
            <a:spLocks noGrp="1"/>
          </p:cNvSpPr>
          <p:nvPr>
            <p:ph type="body" idx="4294967295"/>
          </p:nvPr>
        </p:nvSpPr>
        <p:spPr>
          <a:xfrm>
            <a:off x="118725" y="1630175"/>
            <a:ext cx="3690300" cy="300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Before October 21, 2021</a:t>
            </a:r>
            <a:endParaRPr/>
          </a:p>
          <a:p>
            <a:pPr marL="0" lvl="0" indent="0" algn="ctr" rtl="0">
              <a:spcBef>
                <a:spcPts val="1600"/>
              </a:spcBef>
              <a:spcAft>
                <a:spcPts val="0"/>
              </a:spcAft>
              <a:buNone/>
            </a:pPr>
            <a:r>
              <a:rPr lang="en" sz="1400"/>
              <a:t>Injection administered at Clinic</a:t>
            </a:r>
            <a:endParaRPr sz="1400"/>
          </a:p>
          <a:p>
            <a:pPr marL="0" lvl="0" indent="0" algn="l" rtl="0">
              <a:spcBef>
                <a:spcPts val="1600"/>
              </a:spcBef>
              <a:spcAft>
                <a:spcPts val="0"/>
              </a:spcAft>
              <a:buNone/>
            </a:pPr>
            <a:r>
              <a:rPr lang="en"/>
              <a:t>Cost of Stelara = $40,000/dose</a:t>
            </a:r>
            <a:endParaRPr/>
          </a:p>
          <a:p>
            <a:pPr marL="0" lvl="0" indent="0" algn="l" rtl="0">
              <a:spcBef>
                <a:spcPts val="1600"/>
              </a:spcBef>
              <a:spcAft>
                <a:spcPts val="1600"/>
              </a:spcAft>
              <a:buNone/>
            </a:pPr>
            <a:r>
              <a:rPr lang="en"/>
              <a:t>Cost to patient after Medicare Part B + supplemental plan: $0</a:t>
            </a:r>
            <a:endParaRPr/>
          </a:p>
        </p:txBody>
      </p:sp>
      <p:sp>
        <p:nvSpPr>
          <p:cNvPr id="722" name="Google Shape;722;p73"/>
          <p:cNvSpPr txBox="1">
            <a:spLocks noGrp="1"/>
          </p:cNvSpPr>
          <p:nvPr>
            <p:ph type="body" idx="4294967295"/>
          </p:nvPr>
        </p:nvSpPr>
        <p:spPr>
          <a:xfrm>
            <a:off x="5041600" y="1630175"/>
            <a:ext cx="3926400" cy="248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After October 21, 2021</a:t>
            </a:r>
            <a:endParaRPr/>
          </a:p>
          <a:p>
            <a:pPr marL="0" lvl="0" indent="0" algn="ctr" rtl="0">
              <a:spcBef>
                <a:spcPts val="1600"/>
              </a:spcBef>
              <a:spcAft>
                <a:spcPts val="0"/>
              </a:spcAft>
              <a:buNone/>
            </a:pPr>
            <a:r>
              <a:rPr lang="en" sz="1400"/>
              <a:t>Injection administered at Clinic</a:t>
            </a:r>
            <a:endParaRPr sz="1400"/>
          </a:p>
          <a:p>
            <a:pPr marL="0" lvl="0" indent="0" algn="l" rtl="0">
              <a:spcBef>
                <a:spcPts val="1600"/>
              </a:spcBef>
              <a:spcAft>
                <a:spcPts val="0"/>
              </a:spcAft>
              <a:buNone/>
            </a:pPr>
            <a:r>
              <a:rPr lang="en"/>
              <a:t>Cost of Stelara = $43,543.47/dose</a:t>
            </a:r>
            <a:endParaRPr/>
          </a:p>
          <a:p>
            <a:pPr marL="0" lvl="0" indent="0" algn="l" rtl="0">
              <a:spcBef>
                <a:spcPts val="1600"/>
              </a:spcBef>
              <a:spcAft>
                <a:spcPts val="1600"/>
              </a:spcAft>
              <a:buNone/>
            </a:pPr>
            <a:r>
              <a:rPr lang="en"/>
              <a:t>Cost to patient after Medicare Part B + supplemental plan: $43,543.47</a:t>
            </a:r>
            <a:endParaRPr/>
          </a:p>
        </p:txBody>
      </p:sp>
      <p:pic>
        <p:nvPicPr>
          <p:cNvPr id="723" name="Google Shape;723;p73"/>
          <p:cNvPicPr preferRelativeResize="0"/>
          <p:nvPr/>
        </p:nvPicPr>
        <p:blipFill>
          <a:blip r:embed="rId6">
            <a:alphaModFix/>
          </a:blip>
          <a:stretch>
            <a:fillRect/>
          </a:stretch>
        </p:blipFill>
        <p:spPr>
          <a:xfrm flipH="1">
            <a:off x="8283900" y="3541472"/>
            <a:ext cx="572700" cy="572700"/>
          </a:xfrm>
          <a:prstGeom prst="rect">
            <a:avLst/>
          </a:prstGeom>
          <a:noFill/>
          <a:ln>
            <a:noFill/>
          </a:ln>
        </p:spPr>
      </p:pic>
      <p:sp>
        <p:nvSpPr>
          <p:cNvPr id="724" name="Google Shape;724;p73"/>
          <p:cNvSpPr/>
          <p:nvPr/>
        </p:nvSpPr>
        <p:spPr>
          <a:xfrm>
            <a:off x="5223800" y="3817075"/>
            <a:ext cx="2966100" cy="649800"/>
          </a:xfrm>
          <a:prstGeom prst="rect">
            <a:avLst/>
          </a:prstGeom>
          <a:solidFill>
            <a:srgbClr val="CCCCCC"/>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Cost after 7 months of treatment:</a:t>
            </a:r>
            <a:endParaRPr/>
          </a:p>
          <a:p>
            <a:pPr marL="0" lvl="0" indent="0" algn="ctr" rtl="0">
              <a:spcBef>
                <a:spcPts val="0"/>
              </a:spcBef>
              <a:spcAft>
                <a:spcPts val="0"/>
              </a:spcAft>
              <a:buNone/>
            </a:pPr>
            <a:r>
              <a:rPr lang="en" b="1"/>
              <a:t>$176,000.00 </a:t>
            </a:r>
            <a:endParaRPr b="1"/>
          </a:p>
          <a:p>
            <a:pPr marL="0" lvl="0" indent="0" algn="l" rtl="0">
              <a:spcBef>
                <a:spcPts val="0"/>
              </a:spcBef>
              <a:spcAft>
                <a:spcPts val="0"/>
              </a:spcAft>
              <a:buNone/>
            </a:pPr>
            <a:endParaRPr/>
          </a:p>
        </p:txBody>
      </p:sp>
      <p:sp>
        <p:nvSpPr>
          <p:cNvPr id="725" name="Google Shape;725;p73"/>
          <p:cNvSpPr/>
          <p:nvPr/>
        </p:nvSpPr>
        <p:spPr>
          <a:xfrm>
            <a:off x="3634200" y="2047750"/>
            <a:ext cx="1875600" cy="39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3"/>
          <p:cNvSpPr txBox="1">
            <a:spLocks noGrp="1"/>
          </p:cNvSpPr>
          <p:nvPr>
            <p:ph type="body" idx="4294967295"/>
          </p:nvPr>
        </p:nvSpPr>
        <p:spPr>
          <a:xfrm>
            <a:off x="3304350" y="1741575"/>
            <a:ext cx="2966100" cy="51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Medicare reclassifies Stelara to “SAD”*</a:t>
            </a:r>
            <a:endParaRPr sz="1100"/>
          </a:p>
          <a:p>
            <a:pPr marL="0" lvl="0" indent="0" algn="l" rtl="0">
              <a:spcBef>
                <a:spcPts val="1600"/>
              </a:spcBef>
              <a:spcAft>
                <a:spcPts val="1600"/>
              </a:spcAft>
              <a:buNone/>
            </a:pPr>
            <a:endParaRPr/>
          </a:p>
        </p:txBody>
      </p:sp>
      <p:sp>
        <p:nvSpPr>
          <p:cNvPr id="727" name="Google Shape;727;p73"/>
          <p:cNvSpPr txBox="1">
            <a:spLocks noGrp="1"/>
          </p:cNvSpPr>
          <p:nvPr>
            <p:ph type="body" idx="4294967295"/>
          </p:nvPr>
        </p:nvSpPr>
        <p:spPr>
          <a:xfrm>
            <a:off x="480825" y="4114175"/>
            <a:ext cx="2966100" cy="51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*SAD = Self Administered Drug</a:t>
            </a:r>
            <a:endParaRPr sz="1400"/>
          </a:p>
          <a:p>
            <a:pPr marL="0" lvl="0" indent="0" algn="l" rtl="0">
              <a:spcBef>
                <a:spcPts val="1600"/>
              </a:spcBef>
              <a:spcAft>
                <a:spcPts val="1600"/>
              </a:spcAft>
              <a:buNone/>
            </a:pPr>
            <a:endParaRPr/>
          </a:p>
        </p:txBody>
      </p:sp>
      <p:pic>
        <p:nvPicPr>
          <p:cNvPr id="2" name="Slide 38">
            <a:hlinkClick r:id="" action="ppaction://media"/>
            <a:extLst>
              <a:ext uri="{FF2B5EF4-FFF2-40B4-BE49-F238E27FC236}">
                <a16:creationId xmlns:a16="http://schemas.microsoft.com/office/drawing/2014/main" id="{AD196D94-55AE-A4D0-1331-D6AFC068BD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557" y="4268659"/>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3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CC906F-1613-513B-9C85-BAF9D14A4E83}"/>
              </a:ext>
            </a:extLst>
          </p:cNvPr>
          <p:cNvSpPr/>
          <p:nvPr/>
        </p:nvSpPr>
        <p:spPr>
          <a:xfrm>
            <a:off x="285750" y="514349"/>
            <a:ext cx="8572500" cy="45243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Google Shape;732;p74"/>
          <p:cNvSpPr txBox="1">
            <a:spLocks noGrp="1"/>
          </p:cNvSpPr>
          <p:nvPr>
            <p:ph type="title"/>
          </p:nvPr>
        </p:nvSpPr>
        <p:spPr>
          <a:xfrm>
            <a:off x="1985607" y="-82985"/>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b="1" u="sng"/>
              <a:t>Summarizing Medicare</a:t>
            </a:r>
            <a:endParaRPr sz="3100" b="1" u="sng"/>
          </a:p>
        </p:txBody>
      </p:sp>
      <p:sp>
        <p:nvSpPr>
          <p:cNvPr id="733" name="Google Shape;733;p74"/>
          <p:cNvSpPr txBox="1"/>
          <p:nvPr/>
        </p:nvSpPr>
        <p:spPr>
          <a:xfrm>
            <a:off x="54996" y="628500"/>
            <a:ext cx="8912700" cy="36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u="sng" dirty="0">
                <a:latin typeface="Oxygen"/>
                <a:ea typeface="Oxygen"/>
                <a:cs typeface="Oxygen"/>
                <a:sym typeface="Oxygen"/>
              </a:rPr>
              <a:t>MEDICARE: 4 PARTS</a:t>
            </a:r>
            <a:endParaRPr lang="en-US" sz="1700" b="1" u="sng" dirty="0">
              <a:latin typeface="Oxygen"/>
              <a:ea typeface="Oxygen"/>
              <a:cs typeface="Oxygen"/>
            </a:endParaRPr>
          </a:p>
          <a:p>
            <a:pPr marL="457200" lvl="0" indent="-336550" algn="ctr" rtl="0">
              <a:spcBef>
                <a:spcPts val="0"/>
              </a:spcBef>
              <a:spcAft>
                <a:spcPts val="0"/>
              </a:spcAft>
              <a:buSzPts val="1700"/>
              <a:buFont typeface="Oxygen"/>
              <a:buChar char="●"/>
            </a:pPr>
            <a:r>
              <a:rPr lang="en" sz="1700" b="1" dirty="0">
                <a:latin typeface="Oxygen"/>
                <a:ea typeface="Oxygen"/>
                <a:cs typeface="Oxygen"/>
                <a:sym typeface="Oxygen"/>
              </a:rPr>
              <a:t>Part A = Hospital </a:t>
            </a:r>
            <a:endParaRPr sz="1700" b="1" dirty="0">
              <a:latin typeface="Oxygen"/>
              <a:ea typeface="Oxygen"/>
              <a:cs typeface="Oxygen"/>
            </a:endParaRPr>
          </a:p>
          <a:p>
            <a:pPr marL="457200" lvl="0" indent="-336550" algn="ctr" rtl="0">
              <a:spcBef>
                <a:spcPts val="0"/>
              </a:spcBef>
              <a:spcAft>
                <a:spcPts val="0"/>
              </a:spcAft>
              <a:buSzPts val="1700"/>
              <a:buFont typeface="Oxygen"/>
              <a:buChar char="●"/>
            </a:pPr>
            <a:r>
              <a:rPr lang="en" sz="1700" b="1" dirty="0">
                <a:latin typeface="Oxygen"/>
                <a:ea typeface="Oxygen"/>
                <a:cs typeface="Oxygen"/>
                <a:sym typeface="Oxygen"/>
              </a:rPr>
              <a:t>Part B = Medical</a:t>
            </a:r>
            <a:endParaRPr sz="1700" b="1" dirty="0">
              <a:latin typeface="Oxygen"/>
              <a:ea typeface="Oxygen"/>
              <a:cs typeface="Oxygen"/>
            </a:endParaRPr>
          </a:p>
          <a:p>
            <a:pPr marL="457200" lvl="0" indent="-336550" algn="ctr" rtl="0">
              <a:spcBef>
                <a:spcPts val="0"/>
              </a:spcBef>
              <a:spcAft>
                <a:spcPts val="0"/>
              </a:spcAft>
              <a:buSzPts val="1700"/>
              <a:buFont typeface="Oxygen"/>
              <a:buChar char="●"/>
            </a:pPr>
            <a:r>
              <a:rPr lang="en" sz="1700" b="1" dirty="0">
                <a:latin typeface="Oxygen"/>
                <a:ea typeface="Oxygen"/>
                <a:cs typeface="Oxygen"/>
                <a:sym typeface="Oxygen"/>
              </a:rPr>
              <a:t>Part D = Prescription </a:t>
            </a:r>
            <a:endParaRPr sz="1700" b="1" dirty="0">
              <a:latin typeface="Oxygen"/>
              <a:ea typeface="Oxygen"/>
              <a:cs typeface="Oxygen"/>
            </a:endParaRPr>
          </a:p>
          <a:p>
            <a:pPr marL="457200" lvl="0" indent="-336550" algn="ctr" rtl="0">
              <a:spcBef>
                <a:spcPts val="0"/>
              </a:spcBef>
              <a:spcAft>
                <a:spcPts val="0"/>
              </a:spcAft>
              <a:buSzPts val="1700"/>
              <a:buFont typeface="Oxygen"/>
              <a:buChar char="●"/>
            </a:pPr>
            <a:r>
              <a:rPr lang="en" sz="1700" b="1" dirty="0">
                <a:latin typeface="Oxygen"/>
                <a:ea typeface="Oxygen"/>
                <a:cs typeface="Oxygen"/>
                <a:sym typeface="Oxygen"/>
              </a:rPr>
              <a:t>Part C “Medicare Advantage” = Hospital + Medical + Prescription  </a:t>
            </a:r>
            <a:endParaRPr sz="1700" b="1" dirty="0">
              <a:latin typeface="Oxygen"/>
              <a:ea typeface="Oxygen"/>
              <a:cs typeface="Oxygen"/>
            </a:endParaRPr>
          </a:p>
          <a:p>
            <a:pPr marL="0" lvl="0" indent="0" algn="ctr" rtl="0">
              <a:spcBef>
                <a:spcPts val="0"/>
              </a:spcBef>
              <a:spcAft>
                <a:spcPts val="0"/>
              </a:spcAft>
              <a:buNone/>
            </a:pPr>
            <a:endParaRPr sz="1700" b="1" dirty="0">
              <a:latin typeface="Oxygen"/>
              <a:ea typeface="Oxygen"/>
              <a:cs typeface="Oxygen"/>
            </a:endParaRPr>
          </a:p>
          <a:p>
            <a:pPr marL="0" lvl="0" indent="0" algn="ctr" rtl="0">
              <a:spcBef>
                <a:spcPts val="0"/>
              </a:spcBef>
              <a:spcAft>
                <a:spcPts val="0"/>
              </a:spcAft>
              <a:buNone/>
            </a:pPr>
            <a:r>
              <a:rPr lang="en" sz="1700" b="1" u="sng" dirty="0">
                <a:latin typeface="Oxygen"/>
                <a:ea typeface="Oxygen"/>
                <a:cs typeface="Oxygen"/>
                <a:sym typeface="Oxygen"/>
              </a:rPr>
              <a:t>Dual Eligible:</a:t>
            </a:r>
            <a:endParaRPr sz="1700" dirty="0">
              <a:latin typeface="Oxygen"/>
              <a:ea typeface="Oxygen"/>
              <a:cs typeface="Oxygen"/>
            </a:endParaRPr>
          </a:p>
          <a:p>
            <a:pPr marL="457200" lvl="0" indent="-336550" algn="ctr" rtl="0">
              <a:spcBef>
                <a:spcPts val="0"/>
              </a:spcBef>
              <a:spcAft>
                <a:spcPts val="0"/>
              </a:spcAft>
              <a:buSzPts val="1700"/>
              <a:buFont typeface="Oxygen"/>
              <a:buChar char="●"/>
            </a:pPr>
            <a:r>
              <a:rPr lang="en" sz="1700" b="1" dirty="0">
                <a:latin typeface="Oxygen"/>
                <a:ea typeface="Oxygen"/>
                <a:cs typeface="Oxygen"/>
                <a:sym typeface="Oxygen"/>
              </a:rPr>
              <a:t>Medicare + Medicaid</a:t>
            </a:r>
            <a:endParaRPr sz="1700" b="1" dirty="0">
              <a:latin typeface="Oxygen"/>
              <a:ea typeface="Oxygen"/>
              <a:cs typeface="Oxygen"/>
            </a:endParaRPr>
          </a:p>
          <a:p>
            <a:pPr marL="0" lvl="0" indent="0" algn="ctr" rtl="0">
              <a:spcBef>
                <a:spcPts val="0"/>
              </a:spcBef>
              <a:spcAft>
                <a:spcPts val="0"/>
              </a:spcAft>
              <a:buNone/>
            </a:pPr>
            <a:endParaRPr sz="1700" b="1" dirty="0">
              <a:latin typeface="Oxygen"/>
              <a:ea typeface="Oxygen"/>
              <a:cs typeface="Oxygen"/>
            </a:endParaRPr>
          </a:p>
          <a:p>
            <a:pPr marL="0" lvl="0" indent="0" algn="ctr" rtl="0">
              <a:spcBef>
                <a:spcPts val="0"/>
              </a:spcBef>
              <a:spcAft>
                <a:spcPts val="0"/>
              </a:spcAft>
              <a:buNone/>
            </a:pPr>
            <a:r>
              <a:rPr lang="en" sz="1700" b="1" u="sng" dirty="0">
                <a:latin typeface="Oxygen"/>
                <a:ea typeface="Oxygen"/>
                <a:cs typeface="Oxygen"/>
                <a:sym typeface="Oxygen"/>
              </a:rPr>
              <a:t>HOW TO ENROLL:</a:t>
            </a:r>
            <a:endParaRPr sz="1700" b="1" u="sng" dirty="0">
              <a:latin typeface="Oxygen"/>
              <a:ea typeface="Oxygen"/>
              <a:cs typeface="Oxygen"/>
            </a:endParaRPr>
          </a:p>
          <a:p>
            <a:pPr marL="457200" lvl="0" indent="-323850" algn="ctr" rtl="0">
              <a:spcBef>
                <a:spcPts val="0"/>
              </a:spcBef>
              <a:spcAft>
                <a:spcPts val="0"/>
              </a:spcAft>
              <a:buClr>
                <a:schemeClr val="dk1"/>
              </a:buClr>
              <a:buSzPts val="1500"/>
              <a:buFont typeface="Oxygen"/>
              <a:buChar char="●"/>
            </a:pPr>
            <a:r>
              <a:rPr lang="en" sz="1500" b="1" dirty="0">
                <a:solidFill>
                  <a:schemeClr val="dk1"/>
                </a:solidFill>
                <a:latin typeface="Oxygen"/>
                <a:ea typeface="Oxygen"/>
                <a:cs typeface="Oxygen"/>
                <a:sym typeface="Oxygen"/>
              </a:rPr>
              <a:t>Call 1-800-MEDICARE</a:t>
            </a:r>
            <a:endParaRPr sz="1500" b="1" dirty="0">
              <a:solidFill>
                <a:schemeClr val="dk1"/>
              </a:solidFill>
              <a:latin typeface="Oxygen"/>
              <a:ea typeface="Oxygen"/>
              <a:cs typeface="Oxygen"/>
            </a:endParaRPr>
          </a:p>
          <a:p>
            <a:pPr marL="457200" indent="-323850" algn="ctr">
              <a:buClr>
                <a:schemeClr val="dk1"/>
              </a:buClr>
              <a:buSzPts val="1500"/>
              <a:buFont typeface="Oxygen"/>
              <a:buChar char="●"/>
            </a:pPr>
            <a:r>
              <a:rPr lang="en" sz="1500" b="1" u="sng" dirty="0">
                <a:solidFill>
                  <a:schemeClr val="hlink"/>
                </a:solidFill>
                <a:latin typeface="Oxygen"/>
                <a:ea typeface="Oxygen"/>
                <a:cs typeface="Oxygen"/>
                <a:sym typeface="Oxygen"/>
                <a:hlinkClick r:id="rId5">
                  <a:extLst>
                    <a:ext uri="{A12FA001-AC4F-418D-AE19-62706E023703}">
                      <ahyp:hlinkClr xmlns:ahyp="http://schemas.microsoft.com/office/drawing/2018/hyperlinkcolor" val="tx"/>
                    </a:ext>
                  </a:extLst>
                </a:hlinkClick>
              </a:rPr>
              <a:t>www.ssa.gov</a:t>
            </a:r>
            <a:r>
              <a:rPr lang="en" sz="1500" b="1" dirty="0">
                <a:solidFill>
                  <a:schemeClr val="dk1"/>
                </a:solidFill>
                <a:latin typeface="Oxygen"/>
                <a:ea typeface="Oxygen"/>
                <a:cs typeface="Oxygen"/>
                <a:sym typeface="Oxygen"/>
              </a:rPr>
              <a:t> </a:t>
            </a:r>
            <a:endParaRPr sz="1500" b="1" dirty="0">
              <a:solidFill>
                <a:schemeClr val="dk1"/>
              </a:solidFill>
              <a:latin typeface="Oxygen"/>
              <a:ea typeface="Oxygen"/>
              <a:cs typeface="Oxygen"/>
            </a:endParaRPr>
          </a:p>
          <a:p>
            <a:pPr marL="457200" lvl="0" indent="-323850" algn="ctr" rtl="0">
              <a:spcBef>
                <a:spcPts val="0"/>
              </a:spcBef>
              <a:spcAft>
                <a:spcPts val="0"/>
              </a:spcAft>
              <a:buClr>
                <a:schemeClr val="dk1"/>
              </a:buClr>
              <a:buSzPts val="1500"/>
              <a:buFont typeface="Oxygen"/>
              <a:buChar char="●"/>
            </a:pPr>
            <a:r>
              <a:rPr lang="en" sz="1500" b="1" dirty="0">
                <a:solidFill>
                  <a:schemeClr val="dk1"/>
                </a:solidFill>
                <a:latin typeface="Oxygen"/>
                <a:ea typeface="Oxygen"/>
                <a:cs typeface="Oxygen"/>
                <a:sym typeface="Oxygen"/>
              </a:rPr>
              <a:t>In person</a:t>
            </a:r>
            <a:endParaRPr sz="1500" b="1" dirty="0">
              <a:solidFill>
                <a:schemeClr val="dk1"/>
              </a:solidFill>
              <a:latin typeface="Oxygen"/>
              <a:ea typeface="Oxygen"/>
              <a:cs typeface="Oxygen"/>
            </a:endParaRPr>
          </a:p>
          <a:p>
            <a:pPr marL="0" lvl="0" indent="0" algn="l" rtl="0">
              <a:spcBef>
                <a:spcPts val="0"/>
              </a:spcBef>
              <a:spcAft>
                <a:spcPts val="0"/>
              </a:spcAft>
              <a:buNone/>
            </a:pPr>
            <a:endParaRPr sz="1700" dirty="0">
              <a:latin typeface="Oxygen"/>
              <a:ea typeface="Oxygen"/>
              <a:cs typeface="Oxygen"/>
              <a:sym typeface="Oxygen"/>
            </a:endParaRPr>
          </a:p>
          <a:p>
            <a:pPr marL="0" lvl="0" indent="0" algn="l" rtl="0">
              <a:spcBef>
                <a:spcPts val="0"/>
              </a:spcBef>
              <a:spcAft>
                <a:spcPts val="0"/>
              </a:spcAft>
              <a:buNone/>
            </a:pPr>
            <a:endParaRPr sz="1700" dirty="0">
              <a:latin typeface="Oxygen"/>
              <a:ea typeface="Oxygen"/>
              <a:cs typeface="Oxygen"/>
              <a:sym typeface="Oxygen"/>
            </a:endParaRPr>
          </a:p>
          <a:p>
            <a:pPr marL="0" lvl="0" indent="0" algn="l" rtl="0">
              <a:spcBef>
                <a:spcPts val="0"/>
              </a:spcBef>
              <a:spcAft>
                <a:spcPts val="0"/>
              </a:spcAft>
              <a:buNone/>
            </a:pPr>
            <a:endParaRPr sz="1700" b="1" dirty="0">
              <a:latin typeface="Oxygen"/>
              <a:ea typeface="Oxygen"/>
              <a:cs typeface="Oxygen"/>
              <a:sym typeface="Oxygen"/>
            </a:endParaRPr>
          </a:p>
          <a:p>
            <a:pPr marL="0" lvl="0" indent="0" algn="l" rtl="0">
              <a:spcBef>
                <a:spcPts val="0"/>
              </a:spcBef>
              <a:spcAft>
                <a:spcPts val="0"/>
              </a:spcAft>
              <a:buNone/>
            </a:pPr>
            <a:endParaRPr sz="1700" b="1" dirty="0">
              <a:latin typeface="Oxygen"/>
              <a:ea typeface="Oxygen"/>
              <a:cs typeface="Oxygen"/>
              <a:sym typeface="Oxygen"/>
            </a:endParaRPr>
          </a:p>
          <a:p>
            <a:pPr marL="0" lvl="0" indent="0" algn="l" rtl="0">
              <a:spcBef>
                <a:spcPts val="0"/>
              </a:spcBef>
              <a:spcAft>
                <a:spcPts val="0"/>
              </a:spcAft>
              <a:buNone/>
            </a:pPr>
            <a:endParaRPr sz="1700" b="1" dirty="0">
              <a:latin typeface="Oxygen"/>
              <a:ea typeface="Oxygen"/>
              <a:cs typeface="Oxygen"/>
              <a:sym typeface="Oxygen"/>
            </a:endParaRPr>
          </a:p>
        </p:txBody>
      </p:sp>
      <p:pic>
        <p:nvPicPr>
          <p:cNvPr id="734" name="Google Shape;734;p74"/>
          <p:cNvPicPr preferRelativeResize="0"/>
          <p:nvPr/>
        </p:nvPicPr>
        <p:blipFill>
          <a:blip r:embed="rId6">
            <a:alphaModFix/>
          </a:blip>
          <a:stretch>
            <a:fillRect/>
          </a:stretch>
        </p:blipFill>
        <p:spPr>
          <a:xfrm>
            <a:off x="3108080" y="4188112"/>
            <a:ext cx="414350" cy="414374"/>
          </a:xfrm>
          <a:prstGeom prst="rect">
            <a:avLst/>
          </a:prstGeom>
          <a:noFill/>
          <a:ln>
            <a:noFill/>
          </a:ln>
        </p:spPr>
      </p:pic>
      <p:pic>
        <p:nvPicPr>
          <p:cNvPr id="735" name="Google Shape;735;p74"/>
          <p:cNvPicPr preferRelativeResize="0"/>
          <p:nvPr/>
        </p:nvPicPr>
        <p:blipFill>
          <a:blip r:embed="rId7">
            <a:alphaModFix/>
          </a:blip>
          <a:stretch>
            <a:fillRect/>
          </a:stretch>
        </p:blipFill>
        <p:spPr>
          <a:xfrm>
            <a:off x="4303939" y="4174536"/>
            <a:ext cx="414350" cy="414332"/>
          </a:xfrm>
          <a:prstGeom prst="rect">
            <a:avLst/>
          </a:prstGeom>
          <a:noFill/>
          <a:ln>
            <a:noFill/>
          </a:ln>
        </p:spPr>
      </p:pic>
      <p:pic>
        <p:nvPicPr>
          <p:cNvPr id="736" name="Google Shape;736;p74"/>
          <p:cNvPicPr preferRelativeResize="0"/>
          <p:nvPr/>
        </p:nvPicPr>
        <p:blipFill>
          <a:blip r:embed="rId8">
            <a:alphaModFix/>
          </a:blip>
          <a:stretch>
            <a:fillRect/>
          </a:stretch>
        </p:blipFill>
        <p:spPr>
          <a:xfrm>
            <a:off x="5398917" y="4163555"/>
            <a:ext cx="436300" cy="436300"/>
          </a:xfrm>
          <a:prstGeom prst="rect">
            <a:avLst/>
          </a:prstGeom>
          <a:noFill/>
          <a:ln>
            <a:noFill/>
          </a:ln>
        </p:spPr>
      </p:pic>
      <p:pic>
        <p:nvPicPr>
          <p:cNvPr id="3" name="Picture 2" descr="A hands holding a colorful circle with a shield and a check mark&#10;&#10;Description automatically generated">
            <a:extLst>
              <a:ext uri="{FF2B5EF4-FFF2-40B4-BE49-F238E27FC236}">
                <a16:creationId xmlns:a16="http://schemas.microsoft.com/office/drawing/2014/main" id="{F6E0A188-13EF-3300-2D9A-1854C7B0C0C6}"/>
              </a:ext>
            </a:extLst>
          </p:cNvPr>
          <p:cNvPicPr>
            <a:picLocks noChangeAspect="1"/>
          </p:cNvPicPr>
          <p:nvPr/>
        </p:nvPicPr>
        <p:blipFill>
          <a:blip r:embed="rId9"/>
          <a:stretch>
            <a:fillRect/>
          </a:stretch>
        </p:blipFill>
        <p:spPr>
          <a:xfrm>
            <a:off x="561975" y="2819400"/>
            <a:ext cx="2143125" cy="2143125"/>
          </a:xfrm>
          <a:prstGeom prst="rect">
            <a:avLst/>
          </a:prstGeom>
        </p:spPr>
      </p:pic>
      <p:pic>
        <p:nvPicPr>
          <p:cNvPr id="4" name="Picture 3" descr="A close-up of icons&#10;&#10;Description automatically generated">
            <a:extLst>
              <a:ext uri="{FF2B5EF4-FFF2-40B4-BE49-F238E27FC236}">
                <a16:creationId xmlns:a16="http://schemas.microsoft.com/office/drawing/2014/main" id="{523B7B25-BD34-9AD1-E1AB-2052B7DDA822}"/>
              </a:ext>
            </a:extLst>
          </p:cNvPr>
          <p:cNvPicPr>
            <a:picLocks noChangeAspect="1"/>
          </p:cNvPicPr>
          <p:nvPr/>
        </p:nvPicPr>
        <p:blipFill>
          <a:blip r:embed="rId10"/>
          <a:stretch>
            <a:fillRect/>
          </a:stretch>
        </p:blipFill>
        <p:spPr>
          <a:xfrm>
            <a:off x="6391275" y="2819400"/>
            <a:ext cx="2143125" cy="2143125"/>
          </a:xfrm>
          <a:prstGeom prst="rect">
            <a:avLst/>
          </a:prstGeom>
        </p:spPr>
      </p:pic>
      <p:pic>
        <p:nvPicPr>
          <p:cNvPr id="2" name="Recorded Sound">
            <a:hlinkClick r:id="" action="ppaction://media"/>
            <a:extLst>
              <a:ext uri="{FF2B5EF4-FFF2-40B4-BE49-F238E27FC236}">
                <a16:creationId xmlns:a16="http://schemas.microsoft.com/office/drawing/2014/main" id="{E6592C25-59E1-90C5-457C-8F0A9A0725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08019" y="809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551"/>
    </mc:Choice>
    <mc:Fallback xmlns="">
      <p:transition spd="slow" advTm="4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ctrTitle"/>
          </p:nvPr>
        </p:nvSpPr>
        <p:spPr>
          <a:xfrm>
            <a:off x="246850" y="267175"/>
            <a:ext cx="5946300" cy="77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BUT FIRST… A PRE-TEST</a:t>
            </a:r>
            <a:endParaRPr/>
          </a:p>
        </p:txBody>
      </p:sp>
      <p:pic>
        <p:nvPicPr>
          <p:cNvPr id="245" name="Google Shape;245;p39"/>
          <p:cNvPicPr preferRelativeResize="0"/>
          <p:nvPr/>
        </p:nvPicPr>
        <p:blipFill>
          <a:blip r:embed="rId5">
            <a:alphaModFix/>
          </a:blip>
          <a:stretch>
            <a:fillRect/>
          </a:stretch>
        </p:blipFill>
        <p:spPr>
          <a:xfrm>
            <a:off x="1307625" y="1659500"/>
            <a:ext cx="2506450" cy="2506450"/>
          </a:xfrm>
          <a:prstGeom prst="rect">
            <a:avLst/>
          </a:prstGeom>
          <a:noFill/>
          <a:ln>
            <a:noFill/>
          </a:ln>
        </p:spPr>
      </p:pic>
      <p:sp>
        <p:nvSpPr>
          <p:cNvPr id="247" name="Google Shape;247;p39"/>
          <p:cNvSpPr txBox="1"/>
          <p:nvPr/>
        </p:nvSpPr>
        <p:spPr>
          <a:xfrm>
            <a:off x="3924300" y="4263300"/>
            <a:ext cx="4433475" cy="5250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pPr>
            <a:r>
              <a:rPr lang="en" sz="1600" dirty="0">
                <a:solidFill>
                  <a:schemeClr val="accent4">
                    <a:lumMod val="50000"/>
                  </a:schemeClr>
                </a:solidFill>
                <a:ea typeface="Oxygen"/>
                <a:sym typeface="Oxygen"/>
                <a:hlinkClick r:id="rId6">
                  <a:extLst>
                    <a:ext uri="{A12FA001-AC4F-418D-AE19-62706E023703}">
                      <ahyp:hlinkClr xmlns:ahyp="http://schemas.microsoft.com/office/drawing/2018/hyperlinkcolor" val="tx"/>
                    </a:ext>
                  </a:extLst>
                </a:hlinkClick>
              </a:rPr>
              <a:t>https://www.surveymonkey.com/r/MYSSX67</a:t>
            </a:r>
            <a:endParaRPr lang="en-US" sz="1600">
              <a:solidFill>
                <a:schemeClr val="accent4">
                  <a:lumMod val="50000"/>
                </a:schemeClr>
              </a:solidFill>
              <a:hlinkClick r:id="rId6">
                <a:extLst>
                  <a:ext uri="{A12FA001-AC4F-418D-AE19-62706E023703}">
                    <ahyp:hlinkClr xmlns:ahyp="http://schemas.microsoft.com/office/drawing/2018/hyperlinkcolor" val="tx"/>
                  </a:ext>
                </a:extLst>
              </a:hlinkClick>
            </a:endParaRPr>
          </a:p>
        </p:txBody>
      </p:sp>
      <p:pic>
        <p:nvPicPr>
          <p:cNvPr id="3" name="Picture 2" descr="A qr code with black squares&#10;&#10;Description automatically generated">
            <a:extLst>
              <a:ext uri="{FF2B5EF4-FFF2-40B4-BE49-F238E27FC236}">
                <a16:creationId xmlns:a16="http://schemas.microsoft.com/office/drawing/2014/main" id="{C8B1AC4D-23E8-82B9-4D30-CE6C8A67A270}"/>
              </a:ext>
            </a:extLst>
          </p:cNvPr>
          <p:cNvPicPr>
            <a:picLocks noChangeAspect="1"/>
          </p:cNvPicPr>
          <p:nvPr/>
        </p:nvPicPr>
        <p:blipFill>
          <a:blip r:embed="rId7"/>
          <a:stretch>
            <a:fillRect/>
          </a:stretch>
        </p:blipFill>
        <p:spPr>
          <a:xfrm>
            <a:off x="4407367" y="1076325"/>
            <a:ext cx="3167716" cy="3086100"/>
          </a:xfrm>
          <a:prstGeom prst="rect">
            <a:avLst/>
          </a:prstGeom>
        </p:spPr>
      </p:pic>
      <p:pic>
        <p:nvPicPr>
          <p:cNvPr id="2" name="Slide 4 (pretest)">
            <a:hlinkClick r:id="" action="ppaction://media"/>
            <a:extLst>
              <a:ext uri="{FF2B5EF4-FFF2-40B4-BE49-F238E27FC236}">
                <a16:creationId xmlns:a16="http://schemas.microsoft.com/office/drawing/2014/main" id="{8A54AC2B-809C-EE99-FC53-EF7C86D8D2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7775" y="436278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29"/>
    </mc:Choice>
    <mc:Fallback xmlns="">
      <p:transition spd="slow" advTm="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7"/>
          <p:cNvSpPr txBox="1">
            <a:spLocks noGrp="1"/>
          </p:cNvSpPr>
          <p:nvPr>
            <p:ph type="ctrTitle"/>
          </p:nvPr>
        </p:nvSpPr>
        <p:spPr>
          <a:xfrm>
            <a:off x="521186" y="1283779"/>
            <a:ext cx="5946300" cy="77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Please take the post-test</a:t>
            </a:r>
            <a:endParaRPr/>
          </a:p>
        </p:txBody>
      </p:sp>
      <p:sp>
        <p:nvSpPr>
          <p:cNvPr id="779" name="Google Shape;779;p77"/>
          <p:cNvSpPr txBox="1"/>
          <p:nvPr/>
        </p:nvSpPr>
        <p:spPr>
          <a:xfrm>
            <a:off x="4022729" y="3911871"/>
            <a:ext cx="3797700" cy="400200"/>
          </a:xfrm>
          <a:prstGeom prst="rect">
            <a:avLst/>
          </a:prstGeom>
          <a:noFill/>
          <a:ln>
            <a:noFill/>
          </a:ln>
        </p:spPr>
        <p:txBody>
          <a:bodyPr spcFirstLastPara="1" wrap="square" lIns="91425" tIns="91425" rIns="91425" bIns="91425" anchor="t" anchorCtr="0">
            <a:spAutoFit/>
          </a:bodyPr>
          <a:lstStyle/>
          <a:p>
            <a:r>
              <a:rPr lang="en" dirty="0">
                <a:solidFill>
                  <a:srgbClr val="FE9738"/>
                </a:solidFill>
              </a:rPr>
              <a:t>https://www.surveymonkey.com/r/MTM7KPX</a:t>
            </a:r>
            <a:endParaRPr lang="en-US" dirty="0"/>
          </a:p>
        </p:txBody>
      </p:sp>
      <p:pic>
        <p:nvPicPr>
          <p:cNvPr id="3" name="Google Shape;245;p39" descr="A test paper with a pen&#10;&#10;Description automatically generated">
            <a:extLst>
              <a:ext uri="{FF2B5EF4-FFF2-40B4-BE49-F238E27FC236}">
                <a16:creationId xmlns:a16="http://schemas.microsoft.com/office/drawing/2014/main" id="{64682AD0-597B-0DA4-CBB9-3C6449F182D9}"/>
              </a:ext>
            </a:extLst>
          </p:cNvPr>
          <p:cNvPicPr preferRelativeResize="0"/>
          <p:nvPr/>
        </p:nvPicPr>
        <p:blipFill>
          <a:blip r:embed="rId5">
            <a:alphaModFix/>
          </a:blip>
          <a:stretch>
            <a:fillRect/>
          </a:stretch>
        </p:blipFill>
        <p:spPr>
          <a:xfrm>
            <a:off x="1008268" y="1965661"/>
            <a:ext cx="2506450" cy="2506450"/>
          </a:xfrm>
          <a:prstGeom prst="rect">
            <a:avLst/>
          </a:prstGeom>
          <a:noFill/>
          <a:ln>
            <a:noFill/>
          </a:ln>
        </p:spPr>
      </p:pic>
      <p:pic>
        <p:nvPicPr>
          <p:cNvPr id="2" name="Picture 1" descr="A qr code with black squares&#10;&#10;Description automatically generated">
            <a:extLst>
              <a:ext uri="{FF2B5EF4-FFF2-40B4-BE49-F238E27FC236}">
                <a16:creationId xmlns:a16="http://schemas.microsoft.com/office/drawing/2014/main" id="{95379B99-E09F-BFBB-6D37-5758A70A9B53}"/>
              </a:ext>
            </a:extLst>
          </p:cNvPr>
          <p:cNvPicPr>
            <a:picLocks noChangeAspect="1"/>
          </p:cNvPicPr>
          <p:nvPr/>
        </p:nvPicPr>
        <p:blipFill>
          <a:blip r:embed="rId6"/>
          <a:stretch>
            <a:fillRect/>
          </a:stretch>
        </p:blipFill>
        <p:spPr>
          <a:xfrm>
            <a:off x="4534921" y="1209675"/>
            <a:ext cx="2769734" cy="2724150"/>
          </a:xfrm>
          <a:prstGeom prst="rect">
            <a:avLst/>
          </a:prstGeom>
        </p:spPr>
      </p:pic>
      <p:pic>
        <p:nvPicPr>
          <p:cNvPr id="5" name="Recorded Sound">
            <a:hlinkClick r:id="" action="ppaction://media"/>
            <a:extLst>
              <a:ext uri="{FF2B5EF4-FFF2-40B4-BE49-F238E27FC236}">
                <a16:creationId xmlns:a16="http://schemas.microsoft.com/office/drawing/2014/main" id="{C8576D70-2D24-B2DD-B832-0E98C637A8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28440" y="431207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8"/>
    </mc:Choice>
    <mc:Fallback xmlns="">
      <p:transition spd="slow" advTm="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76"/>
          <p:cNvSpPr txBox="1">
            <a:spLocks noGrp="1"/>
          </p:cNvSpPr>
          <p:nvPr>
            <p:ph type="body" idx="2"/>
          </p:nvPr>
        </p:nvSpPr>
        <p:spPr>
          <a:xfrm>
            <a:off x="1871650" y="4473225"/>
            <a:ext cx="5816400" cy="99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latin typeface="Arial"/>
                <a:ea typeface="Arial"/>
                <a:cs typeface="Arial"/>
                <a:sym typeface="Arial"/>
              </a:rPr>
              <a:t>CREDITS: This presentation template was created by </a:t>
            </a:r>
            <a:r>
              <a:rPr lang="en" sz="1300" b="1">
                <a:solidFill>
                  <a:schemeClr val="dk1"/>
                </a:solidFill>
                <a:latin typeface="Arial"/>
                <a:ea typeface="Arial"/>
                <a:cs typeface="Arial"/>
                <a:sym typeface="Arial"/>
              </a:rPr>
              <a:t>Slidesgo</a:t>
            </a:r>
            <a:r>
              <a:rPr lang="en" sz="1300">
                <a:solidFill>
                  <a:schemeClr val="dk1"/>
                </a:solidFill>
                <a:latin typeface="Arial"/>
                <a:ea typeface="Arial"/>
                <a:cs typeface="Arial"/>
                <a:sym typeface="Arial"/>
              </a:rPr>
              <a:t>, including icons by </a:t>
            </a:r>
            <a:r>
              <a:rPr lang="en" sz="1300" b="1">
                <a:solidFill>
                  <a:schemeClr val="dk1"/>
                </a:solidFill>
                <a:latin typeface="Arial"/>
                <a:ea typeface="Arial"/>
                <a:cs typeface="Arial"/>
                <a:sym typeface="Arial"/>
              </a:rPr>
              <a:t>Flaticon</a:t>
            </a:r>
            <a:r>
              <a:rPr lang="en" sz="1300">
                <a:solidFill>
                  <a:schemeClr val="dk1"/>
                </a:solidFill>
                <a:latin typeface="Arial"/>
                <a:ea typeface="Arial"/>
                <a:cs typeface="Arial"/>
                <a:sym typeface="Arial"/>
              </a:rPr>
              <a:t>, and infographics and images by </a:t>
            </a:r>
            <a:r>
              <a:rPr lang="en" sz="1300" b="1">
                <a:solidFill>
                  <a:schemeClr val="dk1"/>
                </a:solidFill>
                <a:latin typeface="Arial"/>
                <a:ea typeface="Arial"/>
                <a:cs typeface="Arial"/>
                <a:sym typeface="Arial"/>
              </a:rPr>
              <a:t>Freepik</a:t>
            </a:r>
            <a:r>
              <a:rPr lang="en" sz="1300">
                <a:solidFill>
                  <a:schemeClr val="dk1"/>
                </a:solidFill>
                <a:latin typeface="Arial"/>
                <a:ea typeface="Arial"/>
                <a:cs typeface="Arial"/>
                <a:sym typeface="Arial"/>
              </a:rPr>
              <a:t>. </a:t>
            </a:r>
            <a:endParaRPr sz="1600"/>
          </a:p>
          <a:p>
            <a:pPr marL="0" lvl="0" indent="0" algn="l" rtl="0">
              <a:spcBef>
                <a:spcPts val="0"/>
              </a:spcBef>
              <a:spcAft>
                <a:spcPts val="1600"/>
              </a:spcAft>
              <a:buNone/>
            </a:pPr>
            <a:endParaRPr/>
          </a:p>
        </p:txBody>
      </p:sp>
      <p:sp>
        <p:nvSpPr>
          <p:cNvPr id="750" name="Google Shape;750;p76"/>
          <p:cNvSpPr txBox="1">
            <a:spLocks noGrp="1"/>
          </p:cNvSpPr>
          <p:nvPr>
            <p:ph type="title"/>
          </p:nvPr>
        </p:nvSpPr>
        <p:spPr>
          <a:xfrm>
            <a:off x="2085100" y="112082"/>
            <a:ext cx="5240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a:t>THANKS!</a:t>
            </a:r>
            <a:endParaRPr sz="5400"/>
          </a:p>
        </p:txBody>
      </p:sp>
      <p:sp>
        <p:nvSpPr>
          <p:cNvPr id="751" name="Google Shape;751;p76"/>
          <p:cNvSpPr txBox="1">
            <a:spLocks noGrp="1"/>
          </p:cNvSpPr>
          <p:nvPr>
            <p:ph type="subTitle" idx="1"/>
          </p:nvPr>
        </p:nvSpPr>
        <p:spPr>
          <a:xfrm>
            <a:off x="3323950" y="788725"/>
            <a:ext cx="2911800" cy="44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100"/>
              <a:t>Any Questions? Contact us! </a:t>
            </a:r>
            <a:endParaRPr sz="2100"/>
          </a:p>
        </p:txBody>
      </p:sp>
      <p:sp>
        <p:nvSpPr>
          <p:cNvPr id="752" name="Google Shape;752;p76"/>
          <p:cNvSpPr/>
          <p:nvPr/>
        </p:nvSpPr>
        <p:spPr>
          <a:xfrm>
            <a:off x="6569800" y="1405476"/>
            <a:ext cx="1318800" cy="1295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53" name="Google Shape;753;p76"/>
          <p:cNvSpPr txBox="1">
            <a:spLocks noGrp="1"/>
          </p:cNvSpPr>
          <p:nvPr>
            <p:ph type="title" idx="4294967295"/>
          </p:nvPr>
        </p:nvSpPr>
        <p:spPr>
          <a:xfrm>
            <a:off x="5816025" y="2680250"/>
            <a:ext cx="3092400" cy="4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Shabnum ANwari, Pharm d.</a:t>
            </a:r>
            <a:endParaRPr sz="2200"/>
          </a:p>
        </p:txBody>
      </p:sp>
      <p:sp>
        <p:nvSpPr>
          <p:cNvPr id="754" name="Google Shape;754;p76"/>
          <p:cNvSpPr txBox="1">
            <a:spLocks noGrp="1"/>
          </p:cNvSpPr>
          <p:nvPr>
            <p:ph type="subTitle" idx="4294967295"/>
          </p:nvPr>
        </p:nvSpPr>
        <p:spPr>
          <a:xfrm>
            <a:off x="6444075" y="3014475"/>
            <a:ext cx="2141100" cy="7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Safety Net Health Equity Fellow APhA &amp; NOVA ScriptsCentral</a:t>
            </a:r>
            <a:endParaRPr sz="1000"/>
          </a:p>
          <a:p>
            <a:pPr marL="0" lvl="0" indent="0" algn="l" rtl="0">
              <a:spcBef>
                <a:spcPts val="1600"/>
              </a:spcBef>
              <a:spcAft>
                <a:spcPts val="1600"/>
              </a:spcAft>
              <a:buNone/>
            </a:pPr>
            <a:endParaRPr/>
          </a:p>
        </p:txBody>
      </p:sp>
      <p:sp>
        <p:nvSpPr>
          <p:cNvPr id="755" name="Google Shape;755;p76"/>
          <p:cNvSpPr txBox="1">
            <a:spLocks noGrp="1"/>
          </p:cNvSpPr>
          <p:nvPr>
            <p:ph type="title" idx="4294967295"/>
          </p:nvPr>
        </p:nvSpPr>
        <p:spPr>
          <a:xfrm>
            <a:off x="61275" y="2680250"/>
            <a:ext cx="3226500" cy="4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Julian Azzouzi,  Pharm d.</a:t>
            </a:r>
            <a:endParaRPr sz="2200"/>
          </a:p>
        </p:txBody>
      </p:sp>
      <p:sp>
        <p:nvSpPr>
          <p:cNvPr id="756" name="Google Shape;756;p76"/>
          <p:cNvSpPr txBox="1">
            <a:spLocks noGrp="1"/>
          </p:cNvSpPr>
          <p:nvPr>
            <p:ph type="subTitle" idx="4294967295"/>
          </p:nvPr>
        </p:nvSpPr>
        <p:spPr>
          <a:xfrm>
            <a:off x="-96975" y="3012875"/>
            <a:ext cx="3022200" cy="73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a:t>Health Disparities &amp; Outcomes Research Fellow Touro College of Pharmacy</a:t>
            </a:r>
            <a:endParaRPr sz="1000"/>
          </a:p>
          <a:p>
            <a:pPr marL="0" lvl="0" indent="0" algn="l" rtl="0">
              <a:spcBef>
                <a:spcPts val="1600"/>
              </a:spcBef>
              <a:spcAft>
                <a:spcPts val="1600"/>
              </a:spcAft>
              <a:buNone/>
            </a:pPr>
            <a:endParaRPr/>
          </a:p>
        </p:txBody>
      </p:sp>
      <p:sp>
        <p:nvSpPr>
          <p:cNvPr id="757" name="Google Shape;757;p76"/>
          <p:cNvSpPr txBox="1">
            <a:spLocks noGrp="1"/>
          </p:cNvSpPr>
          <p:nvPr>
            <p:ph type="title" idx="4294967295"/>
          </p:nvPr>
        </p:nvSpPr>
        <p:spPr>
          <a:xfrm>
            <a:off x="2751425" y="2680250"/>
            <a:ext cx="32265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Kimberly Clarke, Pharm d.</a:t>
            </a:r>
            <a:endParaRPr sz="22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2400"/>
          </a:p>
        </p:txBody>
      </p:sp>
      <p:pic>
        <p:nvPicPr>
          <p:cNvPr id="758" name="Google Shape;758;p76"/>
          <p:cNvPicPr preferRelativeResize="0"/>
          <p:nvPr/>
        </p:nvPicPr>
        <p:blipFill>
          <a:blip r:embed="rId5">
            <a:alphaModFix/>
          </a:blip>
          <a:stretch>
            <a:fillRect/>
          </a:stretch>
        </p:blipFill>
        <p:spPr>
          <a:xfrm>
            <a:off x="6388600" y="1319025"/>
            <a:ext cx="1818106" cy="1422550"/>
          </a:xfrm>
          <a:prstGeom prst="rect">
            <a:avLst/>
          </a:prstGeom>
          <a:noFill/>
          <a:ln>
            <a:noFill/>
          </a:ln>
        </p:spPr>
      </p:pic>
      <p:sp>
        <p:nvSpPr>
          <p:cNvPr id="759" name="Google Shape;759;p76"/>
          <p:cNvSpPr/>
          <p:nvPr/>
        </p:nvSpPr>
        <p:spPr>
          <a:xfrm>
            <a:off x="3750400" y="1365813"/>
            <a:ext cx="1318800" cy="1295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60" name="Google Shape;760;p76"/>
          <p:cNvSpPr/>
          <p:nvPr/>
        </p:nvSpPr>
        <p:spPr>
          <a:xfrm>
            <a:off x="692350" y="1365826"/>
            <a:ext cx="1318800" cy="1295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761" name="Google Shape;761;p76"/>
          <p:cNvSpPr txBox="1"/>
          <p:nvPr/>
        </p:nvSpPr>
        <p:spPr>
          <a:xfrm>
            <a:off x="2991275" y="3011925"/>
            <a:ext cx="2746800" cy="43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a:solidFill>
                  <a:schemeClr val="accent5"/>
                </a:solidFill>
                <a:latin typeface="Oxygen"/>
                <a:ea typeface="Oxygen"/>
                <a:cs typeface="Oxygen"/>
                <a:sym typeface="Oxygen"/>
              </a:rPr>
              <a:t>Community-based PGY-1 Pharmacy Resident with Nuvance Health </a:t>
            </a:r>
            <a:endParaRPr>
              <a:solidFill>
                <a:schemeClr val="accent5"/>
              </a:solidFill>
              <a:latin typeface="Oxygen"/>
              <a:ea typeface="Oxygen"/>
              <a:cs typeface="Oxygen"/>
              <a:sym typeface="Oxygen"/>
            </a:endParaRPr>
          </a:p>
        </p:txBody>
      </p:sp>
      <p:pic>
        <p:nvPicPr>
          <p:cNvPr id="762" name="Google Shape;762;p76"/>
          <p:cNvPicPr preferRelativeResize="0"/>
          <p:nvPr/>
        </p:nvPicPr>
        <p:blipFill>
          <a:blip r:embed="rId6">
            <a:alphaModFix/>
          </a:blip>
          <a:stretch>
            <a:fillRect/>
          </a:stretch>
        </p:blipFill>
        <p:spPr>
          <a:xfrm>
            <a:off x="3783700" y="1476560"/>
            <a:ext cx="1252200" cy="1193400"/>
          </a:xfrm>
          <a:prstGeom prst="ellipse">
            <a:avLst/>
          </a:prstGeom>
          <a:noFill/>
          <a:ln>
            <a:noFill/>
          </a:ln>
        </p:spPr>
      </p:pic>
      <p:pic>
        <p:nvPicPr>
          <p:cNvPr id="763" name="Google Shape;763;p76"/>
          <p:cNvPicPr preferRelativeResize="0"/>
          <p:nvPr/>
        </p:nvPicPr>
        <p:blipFill>
          <a:blip r:embed="rId7">
            <a:alphaModFix/>
          </a:blip>
          <a:stretch>
            <a:fillRect/>
          </a:stretch>
        </p:blipFill>
        <p:spPr>
          <a:xfrm>
            <a:off x="511225" y="3510925"/>
            <a:ext cx="436200" cy="436200"/>
          </a:xfrm>
          <a:prstGeom prst="rect">
            <a:avLst/>
          </a:prstGeom>
          <a:noFill/>
          <a:ln>
            <a:noFill/>
          </a:ln>
        </p:spPr>
      </p:pic>
      <p:sp>
        <p:nvSpPr>
          <p:cNvPr id="764" name="Google Shape;764;p76"/>
          <p:cNvSpPr txBox="1">
            <a:spLocks noGrp="1"/>
          </p:cNvSpPr>
          <p:nvPr>
            <p:ph type="subTitle" idx="4294967295"/>
          </p:nvPr>
        </p:nvSpPr>
        <p:spPr>
          <a:xfrm>
            <a:off x="93375" y="3889825"/>
            <a:ext cx="2336700" cy="44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t>jazzouzi@touro.edu</a:t>
            </a:r>
            <a:endParaRPr sz="1400"/>
          </a:p>
          <a:p>
            <a:pPr marL="0" lvl="0" indent="0" algn="l" rtl="0">
              <a:spcBef>
                <a:spcPts val="1600"/>
              </a:spcBef>
              <a:spcAft>
                <a:spcPts val="1600"/>
              </a:spcAft>
              <a:buNone/>
            </a:pPr>
            <a:endParaRPr/>
          </a:p>
        </p:txBody>
      </p:sp>
      <p:pic>
        <p:nvPicPr>
          <p:cNvPr id="765" name="Google Shape;765;p76"/>
          <p:cNvPicPr preferRelativeResize="0"/>
          <p:nvPr/>
        </p:nvPicPr>
        <p:blipFill>
          <a:blip r:embed="rId7">
            <a:alphaModFix/>
          </a:blip>
          <a:stretch>
            <a:fillRect/>
          </a:stretch>
        </p:blipFill>
        <p:spPr>
          <a:xfrm>
            <a:off x="3414075" y="3510925"/>
            <a:ext cx="436200" cy="436200"/>
          </a:xfrm>
          <a:prstGeom prst="rect">
            <a:avLst/>
          </a:prstGeom>
          <a:noFill/>
          <a:ln>
            <a:noFill/>
          </a:ln>
        </p:spPr>
      </p:pic>
      <p:pic>
        <p:nvPicPr>
          <p:cNvPr id="766" name="Google Shape;766;p76"/>
          <p:cNvPicPr preferRelativeResize="0"/>
          <p:nvPr/>
        </p:nvPicPr>
        <p:blipFill>
          <a:blip r:embed="rId7">
            <a:alphaModFix/>
          </a:blip>
          <a:stretch>
            <a:fillRect/>
          </a:stretch>
        </p:blipFill>
        <p:spPr>
          <a:xfrm>
            <a:off x="6462075" y="3510925"/>
            <a:ext cx="436200" cy="436200"/>
          </a:xfrm>
          <a:prstGeom prst="rect">
            <a:avLst/>
          </a:prstGeom>
          <a:noFill/>
          <a:ln>
            <a:noFill/>
          </a:ln>
        </p:spPr>
      </p:pic>
      <p:sp>
        <p:nvSpPr>
          <p:cNvPr id="767" name="Google Shape;767;p76"/>
          <p:cNvSpPr txBox="1">
            <a:spLocks noGrp="1"/>
          </p:cNvSpPr>
          <p:nvPr>
            <p:ph type="subTitle" idx="4294967295"/>
          </p:nvPr>
        </p:nvSpPr>
        <p:spPr>
          <a:xfrm>
            <a:off x="2742275" y="3928450"/>
            <a:ext cx="3092400" cy="44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t>kimberly.clarke@nuvancehealth.org</a:t>
            </a:r>
            <a:endParaRPr sz="1400"/>
          </a:p>
          <a:p>
            <a:pPr marL="0" lvl="0" indent="0" algn="l" rtl="0">
              <a:spcBef>
                <a:spcPts val="1600"/>
              </a:spcBef>
              <a:spcAft>
                <a:spcPts val="1600"/>
              </a:spcAft>
              <a:buNone/>
            </a:pPr>
            <a:endParaRPr/>
          </a:p>
        </p:txBody>
      </p:sp>
      <p:sp>
        <p:nvSpPr>
          <p:cNvPr id="768" name="Google Shape;768;p76"/>
          <p:cNvSpPr txBox="1">
            <a:spLocks noGrp="1"/>
          </p:cNvSpPr>
          <p:nvPr>
            <p:ph type="subTitle" idx="4294967295"/>
          </p:nvPr>
        </p:nvSpPr>
        <p:spPr>
          <a:xfrm>
            <a:off x="5770425" y="3918750"/>
            <a:ext cx="2911800" cy="44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t>sanwari@novascriptscentral.org</a:t>
            </a:r>
            <a:endParaRPr sz="1400"/>
          </a:p>
          <a:p>
            <a:pPr marL="0" lvl="0" indent="0" algn="l" rtl="0">
              <a:spcBef>
                <a:spcPts val="1600"/>
              </a:spcBef>
              <a:spcAft>
                <a:spcPts val="1600"/>
              </a:spcAft>
              <a:buNone/>
            </a:pPr>
            <a:endParaRPr/>
          </a:p>
        </p:txBody>
      </p:sp>
      <p:sp>
        <p:nvSpPr>
          <p:cNvPr id="769" name="Google Shape;769;p76"/>
          <p:cNvSpPr txBox="1"/>
          <p:nvPr/>
        </p:nvSpPr>
        <p:spPr>
          <a:xfrm>
            <a:off x="947425" y="3582175"/>
            <a:ext cx="12522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fortaa"/>
                <a:ea typeface="Comfortaa"/>
                <a:cs typeface="Comfortaa"/>
                <a:sym typeface="Comfortaa"/>
              </a:rPr>
              <a:t>EMAIL ME! </a:t>
            </a:r>
            <a:endParaRPr>
              <a:latin typeface="Comfortaa"/>
              <a:ea typeface="Comfortaa"/>
              <a:cs typeface="Comfortaa"/>
              <a:sym typeface="Comfortaa"/>
            </a:endParaRPr>
          </a:p>
        </p:txBody>
      </p:sp>
      <p:sp>
        <p:nvSpPr>
          <p:cNvPr id="770" name="Google Shape;770;p76"/>
          <p:cNvSpPr txBox="1"/>
          <p:nvPr/>
        </p:nvSpPr>
        <p:spPr>
          <a:xfrm>
            <a:off x="3843025" y="3582175"/>
            <a:ext cx="12522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fortaa"/>
                <a:ea typeface="Comfortaa"/>
                <a:cs typeface="Comfortaa"/>
                <a:sym typeface="Comfortaa"/>
              </a:rPr>
              <a:t>EMAIL ME! </a:t>
            </a:r>
            <a:endParaRPr>
              <a:latin typeface="Comfortaa"/>
              <a:ea typeface="Comfortaa"/>
              <a:cs typeface="Comfortaa"/>
              <a:sym typeface="Comfortaa"/>
            </a:endParaRPr>
          </a:p>
        </p:txBody>
      </p:sp>
      <p:sp>
        <p:nvSpPr>
          <p:cNvPr id="771" name="Google Shape;771;p76"/>
          <p:cNvSpPr txBox="1"/>
          <p:nvPr/>
        </p:nvSpPr>
        <p:spPr>
          <a:xfrm>
            <a:off x="6967225" y="3582175"/>
            <a:ext cx="12522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fortaa"/>
                <a:ea typeface="Comfortaa"/>
                <a:cs typeface="Comfortaa"/>
                <a:sym typeface="Comfortaa"/>
              </a:rPr>
              <a:t>EMAIL ME! </a:t>
            </a:r>
            <a:endParaRPr>
              <a:latin typeface="Comfortaa"/>
              <a:ea typeface="Comfortaa"/>
              <a:cs typeface="Comfortaa"/>
              <a:sym typeface="Comfortaa"/>
            </a:endParaRPr>
          </a:p>
        </p:txBody>
      </p:sp>
      <p:pic>
        <p:nvPicPr>
          <p:cNvPr id="772" name="Google Shape;772;p76"/>
          <p:cNvPicPr preferRelativeResize="0"/>
          <p:nvPr/>
        </p:nvPicPr>
        <p:blipFill rotWithShape="1">
          <a:blip r:embed="rId8">
            <a:alphaModFix/>
          </a:blip>
          <a:srcRect b="16352"/>
          <a:stretch/>
        </p:blipFill>
        <p:spPr>
          <a:xfrm>
            <a:off x="692350" y="1382750"/>
            <a:ext cx="1296900" cy="1295100"/>
          </a:xfrm>
          <a:prstGeom prst="ellipse">
            <a:avLst/>
          </a:prstGeom>
          <a:noFill/>
          <a:ln>
            <a:noFill/>
          </a:ln>
        </p:spPr>
      </p:pic>
      <p:pic>
        <p:nvPicPr>
          <p:cNvPr id="2" name="Recorded Sound">
            <a:hlinkClick r:id="" action="ppaction://media"/>
            <a:extLst>
              <a:ext uri="{FF2B5EF4-FFF2-40B4-BE49-F238E27FC236}">
                <a16:creationId xmlns:a16="http://schemas.microsoft.com/office/drawing/2014/main" id="{F64591FE-6557-4417-FCD8-C10A278078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77425" y="9363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72"/>
    </mc:Choice>
    <mc:Fallback xmlns="">
      <p:transition spd="slow" advTm="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4" name="Google Shape;744;p75"/>
          <p:cNvSpPr txBox="1"/>
          <p:nvPr/>
        </p:nvSpPr>
        <p:spPr>
          <a:xfrm>
            <a:off x="56197" y="29736"/>
            <a:ext cx="8827500" cy="5031064"/>
          </a:xfrm>
          <a:prstGeom prst="rect">
            <a:avLst/>
          </a:prstGeom>
          <a:solidFill>
            <a:schemeClr val="accent4"/>
          </a:solidFill>
          <a:ln>
            <a:noFill/>
          </a:ln>
        </p:spPr>
        <p:txBody>
          <a:bodyPr spcFirstLastPara="1" wrap="square" lIns="91425" tIns="91425" rIns="91425" bIns="91425" anchor="t" anchorCtr="0">
            <a:noAutofit/>
          </a:bodyPr>
          <a:lstStyle/>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About the </a:t>
            </a:r>
            <a:r>
              <a:rPr lang="en" sz="600" i="1" err="1">
                <a:solidFill>
                  <a:schemeClr val="dk1"/>
                </a:solidFill>
                <a:latin typeface="Corbel"/>
                <a:ea typeface="Times New Roman"/>
                <a:cs typeface="Times New Roman"/>
                <a:sym typeface="Times New Roman"/>
              </a:rPr>
              <a:t>medicare-medicaid</a:t>
            </a:r>
            <a:r>
              <a:rPr lang="en" sz="600" i="1">
                <a:solidFill>
                  <a:schemeClr val="dk1"/>
                </a:solidFill>
                <a:latin typeface="Corbel"/>
                <a:ea typeface="Times New Roman"/>
                <a:cs typeface="Times New Roman"/>
                <a:sym typeface="Times New Roman"/>
              </a:rPr>
              <a:t> coordination office</a:t>
            </a:r>
            <a:r>
              <a:rPr lang="en" sz="600">
                <a:solidFill>
                  <a:schemeClr val="dk1"/>
                </a:solidFill>
                <a:latin typeface="Corbel"/>
                <a:ea typeface="Times New Roman"/>
                <a:cs typeface="Times New Roman"/>
                <a:sym typeface="Times New Roman"/>
              </a:rPr>
              <a:t>. CMS.gov. (n.d.-a). </a:t>
            </a:r>
            <a:r>
              <a:rPr lang="en" sz="600" u="sng">
                <a:solidFill>
                  <a:schemeClr val="hlink"/>
                </a:solidFill>
                <a:latin typeface="Corbel"/>
                <a:ea typeface="Times New Roman"/>
                <a:cs typeface="Times New Roman"/>
                <a:sym typeface="Times New Roman"/>
                <a:hlinkClick r:id="rId3">
                  <a:extLst>
                    <a:ext uri="{A12FA001-AC4F-418D-AE19-62706E023703}">
                      <ahyp:hlinkClr xmlns:ahyp="http://schemas.microsoft.com/office/drawing/2018/hyperlinkcolor" val="tx"/>
                    </a:ext>
                  </a:extLst>
                </a:hlinkClick>
              </a:rPr>
              <a:t>https://www.cms.gov/Medicare-Medicaid-Coordination/Medicare-and-Medicaid-Coordination/Medicare-Medicaid-Coordination-Office</a:t>
            </a:r>
            <a:endParaRPr lang="en-US"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Avoid late enrollment penalties</a:t>
            </a:r>
            <a:r>
              <a:rPr lang="en" sz="600">
                <a:solidFill>
                  <a:schemeClr val="dk1"/>
                </a:solidFill>
                <a:latin typeface="Corbel"/>
                <a:ea typeface="Times New Roman"/>
                <a:cs typeface="Times New Roman"/>
                <a:sym typeface="Times New Roman"/>
              </a:rPr>
              <a:t>. Medicare. (n.d.). https://www.medicare.gov/basics/costs/medicare-costs/avoid-penalties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Centers for Medicare and Medicaid Services. (n.d.). </a:t>
            </a:r>
            <a:r>
              <a:rPr lang="en" sz="600" i="1">
                <a:solidFill>
                  <a:schemeClr val="dk1"/>
                </a:solidFill>
                <a:latin typeface="Corbel"/>
                <a:ea typeface="Times New Roman"/>
                <a:cs typeface="Times New Roman"/>
                <a:sym typeface="Times New Roman"/>
              </a:rPr>
              <a:t>American Indian/Alaska native</a:t>
            </a:r>
            <a:r>
              <a:rPr lang="en" sz="600">
                <a:solidFill>
                  <a:schemeClr val="dk1"/>
                </a:solidFill>
                <a:latin typeface="Corbel"/>
                <a:ea typeface="Times New Roman"/>
                <a:cs typeface="Times New Roman"/>
                <a:sym typeface="Times New Roman"/>
              </a:rPr>
              <a:t>. CMS.gov. </a:t>
            </a:r>
            <a:r>
              <a:rPr lang="en" sz="600" u="sng">
                <a:solidFill>
                  <a:schemeClr val="hlink"/>
                </a:solidFill>
                <a:latin typeface="Corbel"/>
                <a:ea typeface="Times New Roman"/>
                <a:cs typeface="Times New Roman"/>
                <a:sym typeface="Times New Roman"/>
                <a:hlinkClick r:id="rId4">
                  <a:extLst>
                    <a:ext uri="{A12FA001-AC4F-418D-AE19-62706E023703}">
                      <ahyp:hlinkClr xmlns:ahyp="http://schemas.microsoft.com/office/drawing/2018/hyperlinkcolor" val="tx"/>
                    </a:ext>
                  </a:extLst>
                </a:hlinkClick>
              </a:rPr>
              <a:t>https://www.cms.gov/training-education/partner-outreach-resources/american-indian-alaska-native</a:t>
            </a:r>
            <a:endParaRPr sz="600">
              <a:solidFill>
                <a:schemeClr val="hlink"/>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Center for Medicare and Medicaid Services. (n.d.). </a:t>
            </a:r>
            <a:r>
              <a:rPr lang="en" sz="600" i="1">
                <a:solidFill>
                  <a:schemeClr val="dk1"/>
                </a:solidFill>
                <a:latin typeface="Corbel"/>
                <a:ea typeface="Times New Roman"/>
                <a:cs typeface="Times New Roman"/>
                <a:sym typeface="Times New Roman"/>
              </a:rPr>
              <a:t>Medicaid and CHIP Renewals: A Faith-Based Communications Toolkit</a:t>
            </a:r>
            <a:r>
              <a:rPr lang="en" sz="600">
                <a:solidFill>
                  <a:schemeClr val="dk1"/>
                </a:solidFill>
                <a:latin typeface="Corbel"/>
                <a:ea typeface="Times New Roman"/>
                <a:cs typeface="Times New Roman"/>
                <a:sym typeface="Times New Roman"/>
              </a:rPr>
              <a:t>. Medicaid.gov. </a:t>
            </a:r>
            <a:r>
              <a:rPr lang="en" sz="600" u="sng">
                <a:solidFill>
                  <a:schemeClr val="hlink"/>
                </a:solidFill>
                <a:latin typeface="Corbel"/>
                <a:ea typeface="Times New Roman"/>
                <a:cs typeface="Times New Roman"/>
                <a:sym typeface="Times New Roman"/>
                <a:hlinkClick r:id="rId5">
                  <a:extLst>
                    <a:ext uri="{A12FA001-AC4F-418D-AE19-62706E023703}">
                      <ahyp:hlinkClr xmlns:ahyp="http://schemas.microsoft.com/office/drawing/2018/hyperlinkcolor" val="tx"/>
                    </a:ext>
                  </a:extLst>
                </a:hlinkClick>
              </a:rPr>
              <a:t>https://www.medicaid.gov/sites/default/files/2023-08/faith-based-toolkit.pdf</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a:solidFill>
                  <a:schemeClr val="dk1"/>
                </a:solidFill>
                <a:latin typeface="Corbel"/>
                <a:ea typeface="Times New Roman"/>
                <a:cs typeface="Times New Roman"/>
                <a:sym typeface="Times New Roman"/>
              </a:rPr>
              <a:t>Clark, C. (2023, September 14). </a:t>
            </a:r>
            <a:r>
              <a:rPr lang="en" sz="600" i="1">
                <a:solidFill>
                  <a:schemeClr val="dk1"/>
                </a:solidFill>
                <a:latin typeface="Corbel"/>
                <a:ea typeface="Times New Roman"/>
                <a:cs typeface="Times New Roman"/>
                <a:sym typeface="Times New Roman"/>
              </a:rPr>
              <a:t>A “sad” story: Patient stuck with $176K bill after Medicare policy switch</a:t>
            </a:r>
            <a:r>
              <a:rPr lang="en" sz="600">
                <a:solidFill>
                  <a:schemeClr val="dk1"/>
                </a:solidFill>
                <a:latin typeface="Corbel"/>
                <a:ea typeface="Times New Roman"/>
                <a:cs typeface="Times New Roman"/>
                <a:sym typeface="Times New Roman"/>
              </a:rPr>
              <a:t>. Medical News. https://www.medpagetoday.com/special-reports/exclusives/106338?xid=nl_mpt_DHE_2023-09-14&amp;eun=g1693642d0r&amp;utm_source=Sailthru&amp;utm_medium=email&amp;utm_campaign=Daily+Headlines+Evening+2023-09-14&amp;utm_term=NL_Daily_DHE_dual-gmail-definition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Coverage to care</a:t>
            </a:r>
            <a:r>
              <a:rPr lang="en" sz="600">
                <a:solidFill>
                  <a:schemeClr val="dk1"/>
                </a:solidFill>
                <a:latin typeface="Corbel"/>
                <a:ea typeface="Times New Roman"/>
                <a:cs typeface="Times New Roman"/>
                <a:sym typeface="Times New Roman"/>
              </a:rPr>
              <a:t>. CMS.gov. (n.d.-b). https://www.cms.gov/about-cms/agency-information/omh/health-equity-programs/c2c</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Department of Health</a:t>
            </a:r>
            <a:r>
              <a:rPr lang="en" sz="600">
                <a:solidFill>
                  <a:schemeClr val="dk1"/>
                </a:solidFill>
                <a:latin typeface="Corbel"/>
                <a:ea typeface="Times New Roman"/>
                <a:cs typeface="Times New Roman"/>
                <a:sym typeface="Times New Roman"/>
              </a:rPr>
              <a:t>. Dual Eligible New Yorkers. (n.d.). https://www.health.ny.gov/health_care/medicaid/redesign/duals/</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Eligibility</a:t>
            </a:r>
            <a:r>
              <a:rPr lang="en" sz="600">
                <a:solidFill>
                  <a:schemeClr val="dk1"/>
                </a:solidFill>
                <a:latin typeface="Corbel"/>
                <a:ea typeface="Times New Roman"/>
                <a:cs typeface="Times New Roman"/>
                <a:sym typeface="Times New Roman"/>
              </a:rPr>
              <a:t>. MACPAC. (2023, September 8). https://www.macpac.gov/subtopic/dually-eligible-beneficiaries-eligibility/</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Find a </a:t>
            </a:r>
            <a:r>
              <a:rPr lang="en" sz="600" err="1">
                <a:solidFill>
                  <a:schemeClr val="dk1"/>
                </a:solidFill>
                <a:latin typeface="Corbel"/>
                <a:ea typeface="Times New Roman"/>
                <a:cs typeface="Times New Roman"/>
                <a:sym typeface="Times New Roman"/>
              </a:rPr>
              <a:t>medicare</a:t>
            </a:r>
            <a:r>
              <a:rPr lang="en" sz="600">
                <a:solidFill>
                  <a:schemeClr val="dk1"/>
                </a:solidFill>
                <a:latin typeface="Corbel"/>
                <a:ea typeface="Times New Roman"/>
                <a:cs typeface="Times New Roman"/>
                <a:sym typeface="Times New Roman"/>
              </a:rPr>
              <a:t> plan. (n.d.). https://www.medicare.gov/plan-compare/#/?year=2023&amp;lang=en</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How to dual qualify for Medicare and Medicaid - </a:t>
            </a:r>
            <a:r>
              <a:rPr lang="en" sz="600" err="1">
                <a:solidFill>
                  <a:schemeClr val="dk1"/>
                </a:solidFill>
                <a:latin typeface="Corbel"/>
                <a:ea typeface="Times New Roman"/>
                <a:cs typeface="Times New Roman"/>
                <a:sym typeface="Times New Roman"/>
              </a:rPr>
              <a:t>Valuepenguin</a:t>
            </a:r>
            <a:r>
              <a:rPr lang="en" sz="600">
                <a:solidFill>
                  <a:schemeClr val="dk1"/>
                </a:solidFill>
                <a:latin typeface="Corbel"/>
                <a:ea typeface="Times New Roman"/>
                <a:cs typeface="Times New Roman"/>
                <a:sym typeface="Times New Roman"/>
              </a:rPr>
              <a:t>. (n.d.). https://www.valuepenguin.com/dual-qualify-medicare-medicaid</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Johnson, J. (2016, October 14). </a:t>
            </a:r>
            <a:r>
              <a:rPr lang="en" sz="600" i="1">
                <a:solidFill>
                  <a:schemeClr val="dk1"/>
                </a:solidFill>
                <a:latin typeface="Corbel"/>
                <a:ea typeface="Times New Roman"/>
                <a:cs typeface="Times New Roman"/>
                <a:sym typeface="Times New Roman"/>
              </a:rPr>
              <a:t>Infographic: Navigating fall open enrollment</a:t>
            </a:r>
            <a:r>
              <a:rPr lang="en" sz="600">
                <a:solidFill>
                  <a:schemeClr val="dk1"/>
                </a:solidFill>
                <a:latin typeface="Corbel"/>
                <a:ea typeface="Times New Roman"/>
                <a:cs typeface="Times New Roman"/>
                <a:sym typeface="Times New Roman"/>
              </a:rPr>
              <a:t>. Medicare Rights Center. https://www.medicarerights.org/infographics/2016/10/14/blog-navigating-fall-open-enrollment</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Medicare changes in 2023</a:t>
            </a:r>
            <a:r>
              <a:rPr lang="en" sz="600">
                <a:solidFill>
                  <a:schemeClr val="dk1"/>
                </a:solidFill>
                <a:latin typeface="Corbel"/>
                <a:ea typeface="Times New Roman"/>
                <a:cs typeface="Times New Roman"/>
                <a:sym typeface="Times New Roman"/>
              </a:rPr>
              <a:t>. Medicare Interactive. (2023, January 3). </a:t>
            </a:r>
            <a:r>
              <a:rPr lang="en" sz="600" u="sng">
                <a:solidFill>
                  <a:schemeClr val="hlink"/>
                </a:solidFill>
                <a:latin typeface="Corbel"/>
                <a:ea typeface="Times New Roman"/>
                <a:cs typeface="Times New Roman"/>
                <a:sym typeface="Times New Roman"/>
                <a:hlinkClick r:id="rId6">
                  <a:extLst>
                    <a:ext uri="{A12FA001-AC4F-418D-AE19-62706E023703}">
                      <ahyp:hlinkClr xmlns:ahyp="http://schemas.microsoft.com/office/drawing/2018/hyperlinkcolor" val="tx"/>
                    </a:ext>
                  </a:extLst>
                </a:hlinkClick>
              </a:rPr>
              <a:t>https://www.medicareinteractive.org/get-answers/medicare-basics/medicare-overview/upcoming-medicare-changes</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Medicare Fraud And Abuse: How Seniors Can Protect Themselves</a:t>
            </a:r>
            <a:r>
              <a:rPr lang="en" sz="600">
                <a:solidFill>
                  <a:schemeClr val="dk1"/>
                </a:solidFill>
                <a:latin typeface="Corbel"/>
                <a:ea typeface="Times New Roman"/>
                <a:cs typeface="Times New Roman"/>
                <a:sym typeface="Times New Roman"/>
              </a:rPr>
              <a:t>. The National Council on Aging. (n.d.). https://www.ncoa.org/article/medicare-fraud-and-abuse-how-seniors-can-protect-themselves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Medicare Interactive. (2023, July 17). </a:t>
            </a:r>
            <a:r>
              <a:rPr lang="en" sz="600" u="sng">
                <a:solidFill>
                  <a:schemeClr val="hlink"/>
                </a:solidFill>
                <a:latin typeface="Corbel"/>
                <a:ea typeface="Times New Roman"/>
                <a:cs typeface="Times New Roman"/>
                <a:sym typeface="Times New Roman"/>
                <a:hlinkClick r:id="rId7">
                  <a:extLst>
                    <a:ext uri="{A12FA001-AC4F-418D-AE19-62706E023703}">
                      <ahyp:hlinkClr xmlns:ahyp="http://schemas.microsoft.com/office/drawing/2018/hyperlinkcolor" val="tx"/>
                    </a:ext>
                  </a:extLst>
                </a:hlinkClick>
              </a:rPr>
              <a:t>https://www.medicareinteractive.org/</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a:solidFill>
                  <a:schemeClr val="dk1"/>
                </a:solidFill>
                <a:latin typeface="Corbel"/>
                <a:ea typeface="Times New Roman"/>
                <a:cs typeface="Times New Roman"/>
                <a:sym typeface="Times New Roman"/>
              </a:rPr>
              <a:t>Medicare - The United States Social Security Administration. (n.d.). https://www.ssa.gov/pubs/EN-05-10043.pdf </a:t>
            </a:r>
            <a:endParaRPr sz="600">
              <a:solidFill>
                <a:schemeClr val="dk1"/>
              </a:solidFill>
              <a:latin typeface="Corbel"/>
              <a:ea typeface="Times New Roman"/>
              <a:cs typeface="Times New Roman"/>
            </a:endParaRPr>
          </a:p>
          <a:p>
            <a:pPr marL="355600" lvl="2" indent="-12700" algn="ctr">
              <a:spcBef>
                <a:spcPts val="1200"/>
              </a:spcBef>
              <a:buClr>
                <a:schemeClr val="dk1"/>
              </a:buClr>
              <a:buSzPts val="1100"/>
            </a:pPr>
            <a:r>
              <a:rPr lang="en" sz="600">
                <a:solidFill>
                  <a:schemeClr val="dk1"/>
                </a:solidFill>
                <a:latin typeface="Corbel"/>
                <a:ea typeface="Times New Roman"/>
                <a:cs typeface="Times New Roman"/>
                <a:sym typeface="Times New Roman"/>
              </a:rPr>
              <a:t>Medicare.gov. (n.d.-b). </a:t>
            </a:r>
            <a:r>
              <a:rPr lang="en" sz="600" i="1">
                <a:solidFill>
                  <a:schemeClr val="dk1"/>
                </a:solidFill>
                <a:latin typeface="Corbel"/>
                <a:ea typeface="Times New Roman"/>
                <a:cs typeface="Times New Roman"/>
                <a:sym typeface="Times New Roman"/>
              </a:rPr>
              <a:t>Your Medicare Options</a:t>
            </a:r>
            <a:r>
              <a:rPr lang="en" sz="600">
                <a:solidFill>
                  <a:schemeClr val="dk1"/>
                </a:solidFill>
                <a:latin typeface="Corbel"/>
                <a:ea typeface="Times New Roman"/>
                <a:cs typeface="Times New Roman"/>
                <a:sym typeface="Times New Roman"/>
              </a:rPr>
              <a:t>. Find a </a:t>
            </a:r>
            <a:r>
              <a:rPr lang="en" sz="600" err="1">
                <a:solidFill>
                  <a:schemeClr val="dk1"/>
                </a:solidFill>
                <a:latin typeface="Corbel"/>
                <a:ea typeface="Times New Roman"/>
                <a:cs typeface="Times New Roman"/>
                <a:sym typeface="Times New Roman"/>
              </a:rPr>
              <a:t>medicare</a:t>
            </a:r>
            <a:r>
              <a:rPr lang="en" sz="600">
                <a:solidFill>
                  <a:schemeClr val="dk1"/>
                </a:solidFill>
                <a:latin typeface="Corbel"/>
                <a:ea typeface="Times New Roman"/>
                <a:cs typeface="Times New Roman"/>
                <a:sym typeface="Times New Roman"/>
              </a:rPr>
              <a:t> plan. https://www.medicare.gov/plan-compare/#/coverage-options?year=2023&amp;lang=en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Resources</a:t>
            </a:r>
            <a:r>
              <a:rPr lang="en" sz="600">
                <a:solidFill>
                  <a:schemeClr val="dk1"/>
                </a:solidFill>
                <a:latin typeface="Corbel"/>
                <a:ea typeface="Times New Roman"/>
                <a:cs typeface="Times New Roman"/>
                <a:sym typeface="Times New Roman"/>
              </a:rPr>
              <a:t>. Center for Medicare Advocacy. (2022, July 5). </a:t>
            </a:r>
            <a:r>
              <a:rPr lang="en" sz="600" u="sng">
                <a:solidFill>
                  <a:schemeClr val="hlink"/>
                </a:solidFill>
                <a:latin typeface="Corbel"/>
                <a:ea typeface="Times New Roman"/>
                <a:cs typeface="Times New Roman"/>
                <a:sym typeface="Times New Roman"/>
                <a:hlinkClick r:id="rId8">
                  <a:extLst>
                    <a:ext uri="{A12FA001-AC4F-418D-AE19-62706E023703}">
                      <ahyp:hlinkClr xmlns:ahyp="http://schemas.microsoft.com/office/drawing/2018/hyperlinkcolor" val="tx"/>
                    </a:ext>
                  </a:extLst>
                </a:hlinkClick>
              </a:rPr>
              <a:t>https://medicareadvocacy.org/medicare-info/other-resources/</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Reporting Medicare Fraud &amp; Abuse</a:t>
            </a:r>
            <a:r>
              <a:rPr lang="en" sz="600">
                <a:solidFill>
                  <a:schemeClr val="dk1"/>
                </a:solidFill>
                <a:latin typeface="Corbel"/>
                <a:ea typeface="Times New Roman"/>
                <a:cs typeface="Times New Roman"/>
                <a:sym typeface="Times New Roman"/>
              </a:rPr>
              <a:t>. Medicare. (n.d.-b). https://www.medicare.gov/basics/reporting-medicare-fraud-and-abuse </a:t>
            </a:r>
            <a:endParaRPr sz="600">
              <a:solidFill>
                <a:schemeClr val="dk1"/>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Seniors &amp; </a:t>
            </a:r>
            <a:r>
              <a:rPr lang="en" sz="600" i="1" err="1">
                <a:solidFill>
                  <a:schemeClr val="dk1"/>
                </a:solidFill>
                <a:latin typeface="Corbel"/>
                <a:ea typeface="Times New Roman"/>
                <a:cs typeface="Times New Roman"/>
                <a:sym typeface="Times New Roman"/>
              </a:rPr>
              <a:t>medicare</a:t>
            </a:r>
            <a:r>
              <a:rPr lang="en" sz="600" i="1">
                <a:solidFill>
                  <a:schemeClr val="dk1"/>
                </a:solidFill>
                <a:latin typeface="Corbel"/>
                <a:ea typeface="Times New Roman"/>
                <a:cs typeface="Times New Roman"/>
                <a:sym typeface="Times New Roman"/>
              </a:rPr>
              <a:t> and Medicaid enrollees</a:t>
            </a:r>
            <a:r>
              <a:rPr lang="en" sz="600">
                <a:solidFill>
                  <a:schemeClr val="dk1"/>
                </a:solidFill>
                <a:latin typeface="Corbel"/>
                <a:ea typeface="Times New Roman"/>
                <a:cs typeface="Times New Roman"/>
                <a:sym typeface="Times New Roman"/>
              </a:rPr>
              <a:t>. Medicaid. (n.d.). https://www.medicaid.gov/medicaid/eligibility/seniors-medicare-and-medicaid-enrollees/index.html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U.S. Department of Health and Human Services. (n.d.). </a:t>
            </a:r>
            <a:r>
              <a:rPr lang="en" sz="600" i="1">
                <a:solidFill>
                  <a:schemeClr val="dk1"/>
                </a:solidFill>
                <a:latin typeface="Corbel"/>
                <a:ea typeface="Times New Roman"/>
                <a:cs typeface="Times New Roman"/>
                <a:sym typeface="Times New Roman"/>
              </a:rPr>
              <a:t>FAQs category: Medicare and Medicaid</a:t>
            </a:r>
            <a:r>
              <a:rPr lang="en" sz="600">
                <a:solidFill>
                  <a:schemeClr val="dk1"/>
                </a:solidFill>
                <a:latin typeface="Corbel"/>
                <a:ea typeface="Times New Roman"/>
                <a:cs typeface="Times New Roman"/>
                <a:sym typeface="Times New Roman"/>
              </a:rPr>
              <a:t>. Medicare and Medicaid. https://www.hhs.gov/answers/medicare-and-medicaid/index.html#:~:text=Medicare%20is%20federal%20health%20insurance,with%20limited%20income%20and%20resources</a:t>
            </a:r>
            <a:endParaRPr sz="600">
              <a:solidFill>
                <a:schemeClr val="dk1"/>
              </a:solidFill>
              <a:latin typeface="Corbel"/>
              <a:ea typeface="Times New Roman"/>
              <a:cs typeface="Times New Roman"/>
            </a:endParaRPr>
          </a:p>
          <a:p>
            <a:pPr marL="355600" lvl="0" indent="-12700" algn="l" rtl="0">
              <a:lnSpc>
                <a:spcPct val="115000"/>
              </a:lnSpc>
              <a:spcBef>
                <a:spcPts val="1200"/>
              </a:spcBef>
              <a:spcAft>
                <a:spcPts val="0"/>
              </a:spcAft>
              <a:buClr>
                <a:schemeClr val="dk1"/>
              </a:buClr>
              <a:buSzPts val="1100"/>
              <a:buFont typeface="Arial"/>
              <a:buNone/>
            </a:pPr>
            <a:endParaRPr sz="600">
              <a:solidFill>
                <a:schemeClr val="dk1"/>
              </a:solidFill>
              <a:latin typeface="Corbel"/>
              <a:ea typeface="Times New Roman"/>
              <a:cs typeface="Times New Roman"/>
            </a:endParaRPr>
          </a:p>
          <a:p>
            <a:pPr marL="0" lvl="0" indent="0" algn="l" rtl="0">
              <a:spcBef>
                <a:spcPts val="1200"/>
              </a:spcBef>
              <a:spcAft>
                <a:spcPts val="0"/>
              </a:spcAft>
              <a:buNone/>
            </a:pPr>
            <a:endParaRPr sz="600">
              <a:solidFill>
                <a:schemeClr val="dk1"/>
              </a:solidFill>
              <a:latin typeface="Corbel"/>
              <a:ea typeface="Times New Roman"/>
              <a:cs typeface="Times New Roman"/>
            </a:endParaRPr>
          </a:p>
          <a:p>
            <a:pPr marL="0" lvl="0" indent="0" algn="l" rtl="0">
              <a:spcBef>
                <a:spcPts val="0"/>
              </a:spcBef>
              <a:spcAft>
                <a:spcPts val="0"/>
              </a:spcAft>
              <a:buNone/>
            </a:pPr>
            <a:endParaRPr sz="600">
              <a:latin typeface="Corbel"/>
              <a:ea typeface="Times New Roman"/>
              <a:cs typeface="Times New Roman"/>
            </a:endParaRPr>
          </a:p>
        </p:txBody>
      </p:sp>
      <p:sp>
        <p:nvSpPr>
          <p:cNvPr id="743" name="Google Shape;743;p75"/>
          <p:cNvSpPr txBox="1">
            <a:spLocks noGrp="1"/>
          </p:cNvSpPr>
          <p:nvPr>
            <p:ph type="title" idx="4294967295"/>
          </p:nvPr>
        </p:nvSpPr>
        <p:spPr>
          <a:xfrm>
            <a:off x="102054" y="-3175"/>
            <a:ext cx="966561"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t>Citations:</a:t>
            </a:r>
            <a:endParaRPr sz="1600"/>
          </a:p>
        </p:txBody>
      </p:sp>
    </p:spTree>
    <p:extLst>
      <p:ext uri="{BB962C8B-B14F-4D97-AF65-F5344CB8AC3E}">
        <p14:creationId xmlns:p14="http://schemas.microsoft.com/office/powerpoint/2010/main" val="1619665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4" name="Google Shape;744;p75"/>
          <p:cNvSpPr txBox="1"/>
          <p:nvPr/>
        </p:nvSpPr>
        <p:spPr>
          <a:xfrm>
            <a:off x="56197" y="29736"/>
            <a:ext cx="8827500" cy="5031064"/>
          </a:xfrm>
          <a:prstGeom prst="rect">
            <a:avLst/>
          </a:prstGeom>
          <a:solidFill>
            <a:schemeClr val="accent4"/>
          </a:solidFill>
          <a:ln>
            <a:noFill/>
          </a:ln>
        </p:spPr>
        <p:txBody>
          <a:bodyPr spcFirstLastPara="1" wrap="square" lIns="91425" tIns="91425" rIns="91425" bIns="91425" anchor="t" anchorCtr="0">
            <a:noAutofit/>
          </a:bodyPr>
          <a:lstStyle/>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About the </a:t>
            </a:r>
            <a:r>
              <a:rPr lang="en" sz="600" i="1" err="1">
                <a:solidFill>
                  <a:schemeClr val="dk1"/>
                </a:solidFill>
                <a:latin typeface="Corbel"/>
                <a:ea typeface="Times New Roman"/>
                <a:cs typeface="Times New Roman"/>
                <a:sym typeface="Times New Roman"/>
              </a:rPr>
              <a:t>medicare-medicaid</a:t>
            </a:r>
            <a:r>
              <a:rPr lang="en" sz="600" i="1">
                <a:solidFill>
                  <a:schemeClr val="dk1"/>
                </a:solidFill>
                <a:latin typeface="Corbel"/>
                <a:ea typeface="Times New Roman"/>
                <a:cs typeface="Times New Roman"/>
                <a:sym typeface="Times New Roman"/>
              </a:rPr>
              <a:t> coordination office</a:t>
            </a:r>
            <a:r>
              <a:rPr lang="en" sz="600">
                <a:solidFill>
                  <a:schemeClr val="dk1"/>
                </a:solidFill>
                <a:latin typeface="Corbel"/>
                <a:ea typeface="Times New Roman"/>
                <a:cs typeface="Times New Roman"/>
                <a:sym typeface="Times New Roman"/>
              </a:rPr>
              <a:t>. CMS.gov. (n.d.-a). </a:t>
            </a:r>
            <a:r>
              <a:rPr lang="en" sz="600" u="sng">
                <a:solidFill>
                  <a:schemeClr val="hlink"/>
                </a:solidFill>
                <a:latin typeface="Corbel"/>
                <a:ea typeface="Times New Roman"/>
                <a:cs typeface="Times New Roman"/>
                <a:sym typeface="Times New Roman"/>
                <a:hlinkClick r:id="rId3">
                  <a:extLst>
                    <a:ext uri="{A12FA001-AC4F-418D-AE19-62706E023703}">
                      <ahyp:hlinkClr xmlns:ahyp="http://schemas.microsoft.com/office/drawing/2018/hyperlinkcolor" val="tx"/>
                    </a:ext>
                  </a:extLst>
                </a:hlinkClick>
              </a:rPr>
              <a:t>https://www.cms.gov/Medicare-Medicaid-Coordination/Medicare-and-Medicaid-Coordination/Medicare-Medicaid-Coordination-Office</a:t>
            </a:r>
            <a:endParaRPr lang="en-US"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Avoid late enrollment penalties</a:t>
            </a:r>
            <a:r>
              <a:rPr lang="en" sz="600">
                <a:solidFill>
                  <a:schemeClr val="dk1"/>
                </a:solidFill>
                <a:latin typeface="Corbel"/>
                <a:ea typeface="Times New Roman"/>
                <a:cs typeface="Times New Roman"/>
                <a:sym typeface="Times New Roman"/>
              </a:rPr>
              <a:t>. Medicare. (n.d.). https://www.medicare.gov/basics/costs/medicare-costs/avoid-penalties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Centers for Medicare and Medicaid Services. (n.d.). </a:t>
            </a:r>
            <a:r>
              <a:rPr lang="en" sz="600" i="1">
                <a:solidFill>
                  <a:schemeClr val="dk1"/>
                </a:solidFill>
                <a:latin typeface="Corbel"/>
                <a:ea typeface="Times New Roman"/>
                <a:cs typeface="Times New Roman"/>
                <a:sym typeface="Times New Roman"/>
              </a:rPr>
              <a:t>American Indian/Alaska native</a:t>
            </a:r>
            <a:r>
              <a:rPr lang="en" sz="600">
                <a:solidFill>
                  <a:schemeClr val="dk1"/>
                </a:solidFill>
                <a:latin typeface="Corbel"/>
                <a:ea typeface="Times New Roman"/>
                <a:cs typeface="Times New Roman"/>
                <a:sym typeface="Times New Roman"/>
              </a:rPr>
              <a:t>. CMS.gov. </a:t>
            </a:r>
            <a:r>
              <a:rPr lang="en" sz="600" u="sng">
                <a:solidFill>
                  <a:schemeClr val="hlink"/>
                </a:solidFill>
                <a:latin typeface="Corbel"/>
                <a:ea typeface="Times New Roman"/>
                <a:cs typeface="Times New Roman"/>
                <a:sym typeface="Times New Roman"/>
                <a:hlinkClick r:id="rId4">
                  <a:extLst>
                    <a:ext uri="{A12FA001-AC4F-418D-AE19-62706E023703}">
                      <ahyp:hlinkClr xmlns:ahyp="http://schemas.microsoft.com/office/drawing/2018/hyperlinkcolor" val="tx"/>
                    </a:ext>
                  </a:extLst>
                </a:hlinkClick>
              </a:rPr>
              <a:t>https://www.cms.gov/training-education/partner-outreach-resources/american-indian-alaska-native</a:t>
            </a:r>
            <a:endParaRPr sz="600">
              <a:solidFill>
                <a:schemeClr val="hlink"/>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Center for Medicare and Medicaid Services. (n.d.). </a:t>
            </a:r>
            <a:r>
              <a:rPr lang="en" sz="600" i="1">
                <a:solidFill>
                  <a:schemeClr val="dk1"/>
                </a:solidFill>
                <a:latin typeface="Corbel"/>
                <a:ea typeface="Times New Roman"/>
                <a:cs typeface="Times New Roman"/>
                <a:sym typeface="Times New Roman"/>
              </a:rPr>
              <a:t>Medicaid and CHIP Renewals: A Faith-Based Communications Toolkit</a:t>
            </a:r>
            <a:r>
              <a:rPr lang="en" sz="600">
                <a:solidFill>
                  <a:schemeClr val="dk1"/>
                </a:solidFill>
                <a:latin typeface="Corbel"/>
                <a:ea typeface="Times New Roman"/>
                <a:cs typeface="Times New Roman"/>
                <a:sym typeface="Times New Roman"/>
              </a:rPr>
              <a:t>. Medicaid.gov. </a:t>
            </a:r>
            <a:r>
              <a:rPr lang="en" sz="600" u="sng">
                <a:solidFill>
                  <a:schemeClr val="hlink"/>
                </a:solidFill>
                <a:latin typeface="Corbel"/>
                <a:ea typeface="Times New Roman"/>
                <a:cs typeface="Times New Roman"/>
                <a:sym typeface="Times New Roman"/>
                <a:hlinkClick r:id="rId5">
                  <a:extLst>
                    <a:ext uri="{A12FA001-AC4F-418D-AE19-62706E023703}">
                      <ahyp:hlinkClr xmlns:ahyp="http://schemas.microsoft.com/office/drawing/2018/hyperlinkcolor" val="tx"/>
                    </a:ext>
                  </a:extLst>
                </a:hlinkClick>
              </a:rPr>
              <a:t>https://www.medicaid.gov/sites/default/files/2023-08/faith-based-toolkit.pdf</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a:solidFill>
                  <a:schemeClr val="dk1"/>
                </a:solidFill>
                <a:latin typeface="Corbel"/>
                <a:ea typeface="Times New Roman"/>
                <a:cs typeface="Times New Roman"/>
                <a:sym typeface="Times New Roman"/>
              </a:rPr>
              <a:t>Clark, C. (2023, September 14). </a:t>
            </a:r>
            <a:r>
              <a:rPr lang="en" sz="600" i="1">
                <a:solidFill>
                  <a:schemeClr val="dk1"/>
                </a:solidFill>
                <a:latin typeface="Corbel"/>
                <a:ea typeface="Times New Roman"/>
                <a:cs typeface="Times New Roman"/>
                <a:sym typeface="Times New Roman"/>
              </a:rPr>
              <a:t>A “sad” story: Patient stuck with $176K bill after Medicare policy switch</a:t>
            </a:r>
            <a:r>
              <a:rPr lang="en" sz="600">
                <a:solidFill>
                  <a:schemeClr val="dk1"/>
                </a:solidFill>
                <a:latin typeface="Corbel"/>
                <a:ea typeface="Times New Roman"/>
                <a:cs typeface="Times New Roman"/>
                <a:sym typeface="Times New Roman"/>
              </a:rPr>
              <a:t>. Medical News. https://www.medpagetoday.com/special-reports/exclusives/106338?xid=nl_mpt_DHE_2023-09-14&amp;eun=g1693642d0r&amp;utm_source=Sailthru&amp;utm_medium=email&amp;utm_campaign=Daily+Headlines+Evening+2023-09-14&amp;utm_term=NL_Daily_DHE_dual-gmail-definition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Coverage to care</a:t>
            </a:r>
            <a:r>
              <a:rPr lang="en" sz="600">
                <a:solidFill>
                  <a:schemeClr val="dk1"/>
                </a:solidFill>
                <a:latin typeface="Corbel"/>
                <a:ea typeface="Times New Roman"/>
                <a:cs typeface="Times New Roman"/>
                <a:sym typeface="Times New Roman"/>
              </a:rPr>
              <a:t>. CMS.gov. (n.d.-b). https://www.cms.gov/about-cms/agency-information/omh/health-equity-programs/c2c</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Department of Health</a:t>
            </a:r>
            <a:r>
              <a:rPr lang="en" sz="600">
                <a:solidFill>
                  <a:schemeClr val="dk1"/>
                </a:solidFill>
                <a:latin typeface="Corbel"/>
                <a:ea typeface="Times New Roman"/>
                <a:cs typeface="Times New Roman"/>
                <a:sym typeface="Times New Roman"/>
              </a:rPr>
              <a:t>. Dual Eligible New Yorkers. (n.d.). https://www.health.ny.gov/health_care/medicaid/redesign/duals/</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Eligibility</a:t>
            </a:r>
            <a:r>
              <a:rPr lang="en" sz="600">
                <a:solidFill>
                  <a:schemeClr val="dk1"/>
                </a:solidFill>
                <a:latin typeface="Corbel"/>
                <a:ea typeface="Times New Roman"/>
                <a:cs typeface="Times New Roman"/>
                <a:sym typeface="Times New Roman"/>
              </a:rPr>
              <a:t>. MACPAC. (2023, September 8). https://www.macpac.gov/subtopic/dually-eligible-beneficiaries-eligibility/</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Find a </a:t>
            </a:r>
            <a:r>
              <a:rPr lang="en" sz="600" err="1">
                <a:solidFill>
                  <a:schemeClr val="dk1"/>
                </a:solidFill>
                <a:latin typeface="Corbel"/>
                <a:ea typeface="Times New Roman"/>
                <a:cs typeface="Times New Roman"/>
                <a:sym typeface="Times New Roman"/>
              </a:rPr>
              <a:t>medicare</a:t>
            </a:r>
            <a:r>
              <a:rPr lang="en" sz="600">
                <a:solidFill>
                  <a:schemeClr val="dk1"/>
                </a:solidFill>
                <a:latin typeface="Corbel"/>
                <a:ea typeface="Times New Roman"/>
                <a:cs typeface="Times New Roman"/>
                <a:sym typeface="Times New Roman"/>
              </a:rPr>
              <a:t> plan. (n.d.). https://www.medicare.gov/plan-compare/#/?year=2023&amp;lang=en</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How to dual qualify for Medicare and Medicaid - </a:t>
            </a:r>
            <a:r>
              <a:rPr lang="en" sz="600" err="1">
                <a:solidFill>
                  <a:schemeClr val="dk1"/>
                </a:solidFill>
                <a:latin typeface="Corbel"/>
                <a:ea typeface="Times New Roman"/>
                <a:cs typeface="Times New Roman"/>
                <a:sym typeface="Times New Roman"/>
              </a:rPr>
              <a:t>Valuepenguin</a:t>
            </a:r>
            <a:r>
              <a:rPr lang="en" sz="600">
                <a:solidFill>
                  <a:schemeClr val="dk1"/>
                </a:solidFill>
                <a:latin typeface="Corbel"/>
                <a:ea typeface="Times New Roman"/>
                <a:cs typeface="Times New Roman"/>
                <a:sym typeface="Times New Roman"/>
              </a:rPr>
              <a:t>. (n.d.). https://www.valuepenguin.com/dual-qualify-medicare-medicaid</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Johnson, J. (2016, October 14). </a:t>
            </a:r>
            <a:r>
              <a:rPr lang="en" sz="600" i="1">
                <a:solidFill>
                  <a:schemeClr val="dk1"/>
                </a:solidFill>
                <a:latin typeface="Corbel"/>
                <a:ea typeface="Times New Roman"/>
                <a:cs typeface="Times New Roman"/>
                <a:sym typeface="Times New Roman"/>
              </a:rPr>
              <a:t>Infographic: Navigating fall open enrollment</a:t>
            </a:r>
            <a:r>
              <a:rPr lang="en" sz="600">
                <a:solidFill>
                  <a:schemeClr val="dk1"/>
                </a:solidFill>
                <a:latin typeface="Corbel"/>
                <a:ea typeface="Times New Roman"/>
                <a:cs typeface="Times New Roman"/>
                <a:sym typeface="Times New Roman"/>
              </a:rPr>
              <a:t>. Medicare Rights Center. https://www.medicarerights.org/infographics/2016/10/14/blog-navigating-fall-open-enrollment</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Medicare changes in 2023</a:t>
            </a:r>
            <a:r>
              <a:rPr lang="en" sz="600">
                <a:solidFill>
                  <a:schemeClr val="dk1"/>
                </a:solidFill>
                <a:latin typeface="Corbel"/>
                <a:ea typeface="Times New Roman"/>
                <a:cs typeface="Times New Roman"/>
                <a:sym typeface="Times New Roman"/>
              </a:rPr>
              <a:t>. Medicare Interactive. (2023, January 3). </a:t>
            </a:r>
            <a:r>
              <a:rPr lang="en" sz="600" u="sng">
                <a:solidFill>
                  <a:schemeClr val="hlink"/>
                </a:solidFill>
                <a:latin typeface="Corbel"/>
                <a:ea typeface="Times New Roman"/>
                <a:cs typeface="Times New Roman"/>
                <a:sym typeface="Times New Roman"/>
                <a:hlinkClick r:id="rId6">
                  <a:extLst>
                    <a:ext uri="{A12FA001-AC4F-418D-AE19-62706E023703}">
                      <ahyp:hlinkClr xmlns:ahyp="http://schemas.microsoft.com/office/drawing/2018/hyperlinkcolor" val="tx"/>
                    </a:ext>
                  </a:extLst>
                </a:hlinkClick>
              </a:rPr>
              <a:t>https://www.medicareinteractive.org/get-answers/medicare-basics/medicare-overview/upcoming-medicare-changes</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Medicare Fraud And Abuse: How Seniors Can Protect Themselves</a:t>
            </a:r>
            <a:r>
              <a:rPr lang="en" sz="600">
                <a:solidFill>
                  <a:schemeClr val="dk1"/>
                </a:solidFill>
                <a:latin typeface="Corbel"/>
                <a:ea typeface="Times New Roman"/>
                <a:cs typeface="Times New Roman"/>
                <a:sym typeface="Times New Roman"/>
              </a:rPr>
              <a:t>. The National Council on Aging. (n.d.). https://www.ncoa.org/article/medicare-fraud-and-abuse-how-seniors-can-protect-themselves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Medicare Interactive. (2023, July 17). </a:t>
            </a:r>
            <a:r>
              <a:rPr lang="en" sz="600" u="sng">
                <a:solidFill>
                  <a:schemeClr val="hlink"/>
                </a:solidFill>
                <a:latin typeface="Corbel"/>
                <a:ea typeface="Times New Roman"/>
                <a:cs typeface="Times New Roman"/>
                <a:sym typeface="Times New Roman"/>
                <a:hlinkClick r:id="rId7">
                  <a:extLst>
                    <a:ext uri="{A12FA001-AC4F-418D-AE19-62706E023703}">
                      <ahyp:hlinkClr xmlns:ahyp="http://schemas.microsoft.com/office/drawing/2018/hyperlinkcolor" val="tx"/>
                    </a:ext>
                  </a:extLst>
                </a:hlinkClick>
              </a:rPr>
              <a:t>https://www.medicareinteractive.org/</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a:solidFill>
                  <a:schemeClr val="dk1"/>
                </a:solidFill>
                <a:latin typeface="Corbel"/>
                <a:ea typeface="Times New Roman"/>
                <a:cs typeface="Times New Roman"/>
                <a:sym typeface="Times New Roman"/>
              </a:rPr>
              <a:t>Medicare - The United States Social Security Administration. (n.d.). https://www.ssa.gov/pubs/EN-05-10043.pdf </a:t>
            </a:r>
            <a:endParaRPr sz="600">
              <a:solidFill>
                <a:schemeClr val="dk1"/>
              </a:solidFill>
              <a:latin typeface="Corbel"/>
              <a:ea typeface="Times New Roman"/>
              <a:cs typeface="Times New Roman"/>
            </a:endParaRPr>
          </a:p>
          <a:p>
            <a:pPr marL="355600" lvl="2" indent="-12700" algn="ctr">
              <a:spcBef>
                <a:spcPts val="1200"/>
              </a:spcBef>
              <a:buClr>
                <a:schemeClr val="dk1"/>
              </a:buClr>
              <a:buSzPts val="1100"/>
            </a:pPr>
            <a:r>
              <a:rPr lang="en" sz="600">
                <a:solidFill>
                  <a:schemeClr val="dk1"/>
                </a:solidFill>
                <a:latin typeface="Corbel"/>
                <a:ea typeface="Times New Roman"/>
                <a:cs typeface="Times New Roman"/>
                <a:sym typeface="Times New Roman"/>
              </a:rPr>
              <a:t>Medicare.gov. (n.d.-b). </a:t>
            </a:r>
            <a:r>
              <a:rPr lang="en" sz="600" i="1">
                <a:solidFill>
                  <a:schemeClr val="dk1"/>
                </a:solidFill>
                <a:latin typeface="Corbel"/>
                <a:ea typeface="Times New Roman"/>
                <a:cs typeface="Times New Roman"/>
                <a:sym typeface="Times New Roman"/>
              </a:rPr>
              <a:t>Your Medicare Options</a:t>
            </a:r>
            <a:r>
              <a:rPr lang="en" sz="600">
                <a:solidFill>
                  <a:schemeClr val="dk1"/>
                </a:solidFill>
                <a:latin typeface="Corbel"/>
                <a:ea typeface="Times New Roman"/>
                <a:cs typeface="Times New Roman"/>
                <a:sym typeface="Times New Roman"/>
              </a:rPr>
              <a:t>. Find a </a:t>
            </a:r>
            <a:r>
              <a:rPr lang="en" sz="600" err="1">
                <a:solidFill>
                  <a:schemeClr val="dk1"/>
                </a:solidFill>
                <a:latin typeface="Corbel"/>
                <a:ea typeface="Times New Roman"/>
                <a:cs typeface="Times New Roman"/>
                <a:sym typeface="Times New Roman"/>
              </a:rPr>
              <a:t>medicare</a:t>
            </a:r>
            <a:r>
              <a:rPr lang="en" sz="600">
                <a:solidFill>
                  <a:schemeClr val="dk1"/>
                </a:solidFill>
                <a:latin typeface="Corbel"/>
                <a:ea typeface="Times New Roman"/>
                <a:cs typeface="Times New Roman"/>
                <a:sym typeface="Times New Roman"/>
              </a:rPr>
              <a:t> plan. https://www.medicare.gov/plan-compare/#/coverage-options?year=2023&amp;lang=en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i="1">
                <a:solidFill>
                  <a:schemeClr val="dk1"/>
                </a:solidFill>
                <a:latin typeface="Corbel"/>
                <a:ea typeface="Times New Roman"/>
                <a:cs typeface="Times New Roman"/>
                <a:sym typeface="Times New Roman"/>
              </a:rPr>
              <a:t>Resources</a:t>
            </a:r>
            <a:r>
              <a:rPr lang="en" sz="600">
                <a:solidFill>
                  <a:schemeClr val="dk1"/>
                </a:solidFill>
                <a:latin typeface="Corbel"/>
                <a:ea typeface="Times New Roman"/>
                <a:cs typeface="Times New Roman"/>
                <a:sym typeface="Times New Roman"/>
              </a:rPr>
              <a:t>. Center for Medicare Advocacy. (2022, July 5). </a:t>
            </a:r>
            <a:r>
              <a:rPr lang="en" sz="600" u="sng">
                <a:solidFill>
                  <a:schemeClr val="hlink"/>
                </a:solidFill>
                <a:latin typeface="Corbel"/>
                <a:ea typeface="Times New Roman"/>
                <a:cs typeface="Times New Roman"/>
                <a:sym typeface="Times New Roman"/>
                <a:hlinkClick r:id="rId8">
                  <a:extLst>
                    <a:ext uri="{A12FA001-AC4F-418D-AE19-62706E023703}">
                      <ahyp:hlinkClr xmlns:ahyp="http://schemas.microsoft.com/office/drawing/2018/hyperlinkcolor" val="tx"/>
                    </a:ext>
                  </a:extLst>
                </a:hlinkClick>
              </a:rPr>
              <a:t>https://medicareadvocacy.org/medicare-info/other-resources/</a:t>
            </a:r>
            <a:endParaRPr sz="600">
              <a:solidFill>
                <a:schemeClr val="hlink"/>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Reporting Medicare Fraud &amp; Abuse</a:t>
            </a:r>
            <a:r>
              <a:rPr lang="en" sz="600">
                <a:solidFill>
                  <a:schemeClr val="dk1"/>
                </a:solidFill>
                <a:latin typeface="Corbel"/>
                <a:ea typeface="Times New Roman"/>
                <a:cs typeface="Times New Roman"/>
                <a:sym typeface="Times New Roman"/>
              </a:rPr>
              <a:t>. Medicare. (n.d.-b). https://www.medicare.gov/basics/reporting-medicare-fraud-and-abuse </a:t>
            </a:r>
            <a:endParaRPr sz="600">
              <a:solidFill>
                <a:schemeClr val="dk1"/>
              </a:solidFill>
              <a:latin typeface="Corbel"/>
              <a:ea typeface="Times New Roman"/>
              <a:cs typeface="Times New Roman"/>
            </a:endParaRPr>
          </a:p>
          <a:p>
            <a:pPr marL="355600" lvl="2" indent="-12700" algn="ctr">
              <a:spcBef>
                <a:spcPts val="1200"/>
              </a:spcBef>
              <a:buClr>
                <a:schemeClr val="dk1"/>
              </a:buClr>
              <a:buSzPts val="1100"/>
            </a:pPr>
            <a:r>
              <a:rPr lang="en" sz="600" i="1">
                <a:solidFill>
                  <a:schemeClr val="dk1"/>
                </a:solidFill>
                <a:latin typeface="Corbel"/>
                <a:ea typeface="Times New Roman"/>
                <a:cs typeface="Times New Roman"/>
                <a:sym typeface="Times New Roman"/>
              </a:rPr>
              <a:t>Seniors &amp; </a:t>
            </a:r>
            <a:r>
              <a:rPr lang="en" sz="600" i="1" err="1">
                <a:solidFill>
                  <a:schemeClr val="dk1"/>
                </a:solidFill>
                <a:latin typeface="Corbel"/>
                <a:ea typeface="Times New Roman"/>
                <a:cs typeface="Times New Roman"/>
                <a:sym typeface="Times New Roman"/>
              </a:rPr>
              <a:t>medicare</a:t>
            </a:r>
            <a:r>
              <a:rPr lang="en" sz="600" i="1">
                <a:solidFill>
                  <a:schemeClr val="dk1"/>
                </a:solidFill>
                <a:latin typeface="Corbel"/>
                <a:ea typeface="Times New Roman"/>
                <a:cs typeface="Times New Roman"/>
                <a:sym typeface="Times New Roman"/>
              </a:rPr>
              <a:t> and Medicaid enrollees</a:t>
            </a:r>
            <a:r>
              <a:rPr lang="en" sz="600">
                <a:solidFill>
                  <a:schemeClr val="dk1"/>
                </a:solidFill>
                <a:latin typeface="Corbel"/>
                <a:ea typeface="Times New Roman"/>
                <a:cs typeface="Times New Roman"/>
                <a:sym typeface="Times New Roman"/>
              </a:rPr>
              <a:t>. Medicaid. (n.d.). https://www.medicaid.gov/medicaid/eligibility/seniors-medicare-and-medicaid-enrollees/index.html </a:t>
            </a:r>
            <a:endParaRPr sz="600">
              <a:solidFill>
                <a:schemeClr val="dk1"/>
              </a:solidFill>
              <a:latin typeface="Corbel"/>
              <a:ea typeface="Times New Roman"/>
              <a:cs typeface="Times New Roman"/>
            </a:endParaRPr>
          </a:p>
          <a:p>
            <a:pPr marL="355600" lvl="2" indent="-12700" algn="ctr" rtl="0">
              <a:lnSpc>
                <a:spcPct val="100000"/>
              </a:lnSpc>
              <a:spcBef>
                <a:spcPts val="1200"/>
              </a:spcBef>
              <a:spcAft>
                <a:spcPts val="0"/>
              </a:spcAft>
              <a:buClr>
                <a:schemeClr val="dk1"/>
              </a:buClr>
              <a:buSzPts val="1100"/>
              <a:buFont typeface="Arial"/>
              <a:buNone/>
            </a:pPr>
            <a:r>
              <a:rPr lang="en" sz="600">
                <a:solidFill>
                  <a:schemeClr val="dk1"/>
                </a:solidFill>
                <a:latin typeface="Corbel"/>
                <a:ea typeface="Times New Roman"/>
                <a:cs typeface="Times New Roman"/>
                <a:sym typeface="Times New Roman"/>
              </a:rPr>
              <a:t>U.S. Department of Health and Human Services. (n.d.). </a:t>
            </a:r>
            <a:r>
              <a:rPr lang="en" sz="600" i="1">
                <a:solidFill>
                  <a:schemeClr val="dk1"/>
                </a:solidFill>
                <a:latin typeface="Corbel"/>
                <a:ea typeface="Times New Roman"/>
                <a:cs typeface="Times New Roman"/>
                <a:sym typeface="Times New Roman"/>
              </a:rPr>
              <a:t>FAQs category: Medicare and Medicaid</a:t>
            </a:r>
            <a:r>
              <a:rPr lang="en" sz="600">
                <a:solidFill>
                  <a:schemeClr val="dk1"/>
                </a:solidFill>
                <a:latin typeface="Corbel"/>
                <a:ea typeface="Times New Roman"/>
                <a:cs typeface="Times New Roman"/>
                <a:sym typeface="Times New Roman"/>
              </a:rPr>
              <a:t>. Medicare and Medicaid. https://www.hhs.gov/answers/medicare-and-medicaid/index.html#:~:text=Medicare%20is%20federal%20health%20insurance,with%20limited%20income%20and%20resources</a:t>
            </a:r>
            <a:endParaRPr sz="600">
              <a:solidFill>
                <a:schemeClr val="dk1"/>
              </a:solidFill>
              <a:latin typeface="Corbel"/>
              <a:ea typeface="Times New Roman"/>
              <a:cs typeface="Times New Roman"/>
            </a:endParaRPr>
          </a:p>
          <a:p>
            <a:pPr marL="355600" lvl="0" indent="-12700" algn="l" rtl="0">
              <a:lnSpc>
                <a:spcPct val="115000"/>
              </a:lnSpc>
              <a:spcBef>
                <a:spcPts val="1200"/>
              </a:spcBef>
              <a:spcAft>
                <a:spcPts val="0"/>
              </a:spcAft>
              <a:buClr>
                <a:schemeClr val="dk1"/>
              </a:buClr>
              <a:buSzPts val="1100"/>
              <a:buFont typeface="Arial"/>
              <a:buNone/>
            </a:pPr>
            <a:endParaRPr sz="600">
              <a:solidFill>
                <a:schemeClr val="dk1"/>
              </a:solidFill>
              <a:latin typeface="Corbel"/>
              <a:ea typeface="Times New Roman"/>
              <a:cs typeface="Times New Roman"/>
            </a:endParaRPr>
          </a:p>
          <a:p>
            <a:pPr marL="0" lvl="0" indent="0" algn="l" rtl="0">
              <a:spcBef>
                <a:spcPts val="1200"/>
              </a:spcBef>
              <a:spcAft>
                <a:spcPts val="0"/>
              </a:spcAft>
              <a:buNone/>
            </a:pPr>
            <a:endParaRPr sz="600">
              <a:solidFill>
                <a:schemeClr val="dk1"/>
              </a:solidFill>
              <a:latin typeface="Corbel"/>
              <a:ea typeface="Times New Roman"/>
              <a:cs typeface="Times New Roman"/>
            </a:endParaRPr>
          </a:p>
          <a:p>
            <a:pPr marL="0" lvl="0" indent="0" algn="l" rtl="0">
              <a:spcBef>
                <a:spcPts val="0"/>
              </a:spcBef>
              <a:spcAft>
                <a:spcPts val="0"/>
              </a:spcAft>
              <a:buNone/>
            </a:pPr>
            <a:endParaRPr sz="600">
              <a:latin typeface="Corbel"/>
              <a:ea typeface="Times New Roman"/>
              <a:cs typeface="Times New Roman"/>
            </a:endParaRPr>
          </a:p>
        </p:txBody>
      </p:sp>
      <p:sp>
        <p:nvSpPr>
          <p:cNvPr id="743" name="Google Shape;743;p75"/>
          <p:cNvSpPr txBox="1">
            <a:spLocks noGrp="1"/>
          </p:cNvSpPr>
          <p:nvPr>
            <p:ph type="title" idx="4294967295"/>
          </p:nvPr>
        </p:nvSpPr>
        <p:spPr>
          <a:xfrm>
            <a:off x="102054" y="-3175"/>
            <a:ext cx="966561"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t>Citations:</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1951650" y="31755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MEDICAID VS MEDICARE</a:t>
            </a:r>
            <a:endParaRPr/>
          </a:p>
        </p:txBody>
      </p:sp>
      <p:pic>
        <p:nvPicPr>
          <p:cNvPr id="253" name="Google Shape;253;p40"/>
          <p:cNvPicPr preferRelativeResize="0"/>
          <p:nvPr/>
        </p:nvPicPr>
        <p:blipFill>
          <a:blip r:embed="rId5">
            <a:alphaModFix/>
          </a:blip>
          <a:stretch>
            <a:fillRect/>
          </a:stretch>
        </p:blipFill>
        <p:spPr>
          <a:xfrm>
            <a:off x="7026150" y="146400"/>
            <a:ext cx="915000" cy="915000"/>
          </a:xfrm>
          <a:prstGeom prst="rect">
            <a:avLst/>
          </a:prstGeom>
          <a:noFill/>
          <a:ln>
            <a:noFill/>
          </a:ln>
        </p:spPr>
      </p:pic>
      <p:sp>
        <p:nvSpPr>
          <p:cNvPr id="254" name="Google Shape;254;p40"/>
          <p:cNvSpPr/>
          <p:nvPr/>
        </p:nvSpPr>
        <p:spPr>
          <a:xfrm>
            <a:off x="4412500" y="3441925"/>
            <a:ext cx="4605300" cy="1515300"/>
          </a:xfrm>
          <a:prstGeom prst="snip1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txBox="1"/>
          <p:nvPr/>
        </p:nvSpPr>
        <p:spPr>
          <a:xfrm>
            <a:off x="4661800" y="3621475"/>
            <a:ext cx="4106700" cy="11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Oxygen"/>
                <a:ea typeface="Oxygen"/>
                <a:cs typeface="Oxygen"/>
                <a:sym typeface="Oxygen"/>
              </a:rPr>
              <a:t>For more information about the Medicaid Program, contact your local medical assistance agency, social services office, or get state contact information at </a:t>
            </a:r>
            <a:r>
              <a:rPr lang="en" u="sng">
                <a:solidFill>
                  <a:schemeClr val="lt1"/>
                </a:solidFill>
                <a:latin typeface="Oxygen"/>
                <a:ea typeface="Oxygen"/>
                <a:cs typeface="Oxygen"/>
                <a:sym typeface="Oxygen"/>
                <a:hlinkClick r:id="rId6">
                  <a:extLst>
                    <a:ext uri="{A12FA001-AC4F-418D-AE19-62706E023703}">
                      <ahyp:hlinkClr xmlns:ahyp="http://schemas.microsoft.com/office/drawing/2018/hyperlinkcolor" val="tx"/>
                    </a:ext>
                  </a:extLst>
                </a:hlinkClick>
              </a:rPr>
              <a:t>www.Medicaid.gov</a:t>
            </a:r>
            <a:r>
              <a:rPr lang="en">
                <a:solidFill>
                  <a:schemeClr val="lt1"/>
                </a:solidFill>
                <a:latin typeface="Oxygen"/>
                <a:ea typeface="Oxygen"/>
                <a:cs typeface="Oxygen"/>
                <a:sym typeface="Oxygen"/>
              </a:rPr>
              <a:t> </a:t>
            </a:r>
            <a:endParaRPr>
              <a:solidFill>
                <a:schemeClr val="lt1"/>
              </a:solidFill>
              <a:latin typeface="Oxygen"/>
              <a:ea typeface="Oxygen"/>
              <a:cs typeface="Oxygen"/>
              <a:sym typeface="Oxygen"/>
            </a:endParaRPr>
          </a:p>
        </p:txBody>
      </p:sp>
      <p:sp>
        <p:nvSpPr>
          <p:cNvPr id="256" name="Google Shape;256;p40"/>
          <p:cNvSpPr txBox="1">
            <a:spLocks noGrp="1"/>
          </p:cNvSpPr>
          <p:nvPr>
            <p:ph type="subTitle" idx="4294967295"/>
          </p:nvPr>
        </p:nvSpPr>
        <p:spPr>
          <a:xfrm>
            <a:off x="1677000" y="1126850"/>
            <a:ext cx="61134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b="1" u="sng">
                <a:solidFill>
                  <a:srgbClr val="1C6274"/>
                </a:solidFill>
              </a:rPr>
              <a:t>Medicaid</a:t>
            </a:r>
            <a:r>
              <a:rPr lang="en">
                <a:solidFill>
                  <a:srgbClr val="1C6274"/>
                </a:solidFill>
              </a:rPr>
              <a:t> and </a:t>
            </a:r>
            <a:r>
              <a:rPr lang="en" b="1" u="sng">
                <a:solidFill>
                  <a:srgbClr val="1C6274"/>
                </a:solidFill>
              </a:rPr>
              <a:t>Medicare</a:t>
            </a:r>
            <a:r>
              <a:rPr lang="en">
                <a:solidFill>
                  <a:srgbClr val="1C6274"/>
                </a:solidFill>
              </a:rPr>
              <a:t> are </a:t>
            </a:r>
            <a:r>
              <a:rPr lang="en" i="1">
                <a:solidFill>
                  <a:srgbClr val="1C6274"/>
                </a:solidFill>
              </a:rPr>
              <a:t>2 DIFFERENT</a:t>
            </a:r>
            <a:r>
              <a:rPr lang="en">
                <a:solidFill>
                  <a:srgbClr val="1C6274"/>
                </a:solidFill>
              </a:rPr>
              <a:t> programs. </a:t>
            </a:r>
            <a:endParaRPr sz="1800">
              <a:solidFill>
                <a:srgbClr val="1C6274"/>
              </a:solidFill>
            </a:endParaRPr>
          </a:p>
        </p:txBody>
      </p:sp>
      <p:sp>
        <p:nvSpPr>
          <p:cNvPr id="257" name="Google Shape;257;p40"/>
          <p:cNvSpPr txBox="1">
            <a:spLocks noGrp="1"/>
          </p:cNvSpPr>
          <p:nvPr>
            <p:ph type="subTitle" idx="4294967295"/>
          </p:nvPr>
        </p:nvSpPr>
        <p:spPr>
          <a:xfrm>
            <a:off x="912750" y="1803550"/>
            <a:ext cx="8105100" cy="854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1C6274"/>
                </a:solidFill>
              </a:rPr>
              <a:t>Medicaid: </a:t>
            </a:r>
            <a:endParaRPr b="1" dirty="0">
              <a:solidFill>
                <a:srgbClr val="1C6274"/>
              </a:solidFill>
            </a:endParaRPr>
          </a:p>
          <a:p>
            <a:pPr marL="457200" lvl="0" indent="-342900" algn="l" rtl="0">
              <a:spcBef>
                <a:spcPts val="1600"/>
              </a:spcBef>
              <a:spcAft>
                <a:spcPts val="0"/>
              </a:spcAft>
              <a:buSzPts val="1800"/>
              <a:buChar char="-"/>
            </a:pPr>
            <a:r>
              <a:rPr lang="en" b="1" u="sng" dirty="0">
                <a:solidFill>
                  <a:srgbClr val="CC0000"/>
                </a:solidFill>
              </a:rPr>
              <a:t>State-run</a:t>
            </a:r>
            <a:r>
              <a:rPr lang="en" dirty="0">
                <a:solidFill>
                  <a:srgbClr val="1C6274"/>
                </a:solidFill>
              </a:rPr>
              <a:t> </a:t>
            </a:r>
            <a:r>
              <a:rPr lang="en" b="1" dirty="0">
                <a:solidFill>
                  <a:srgbClr val="1C6274"/>
                </a:solidFill>
              </a:rPr>
              <a:t>health insurance</a:t>
            </a:r>
            <a:r>
              <a:rPr lang="en" dirty="0">
                <a:solidFill>
                  <a:srgbClr val="1C6274"/>
                </a:solidFill>
              </a:rPr>
              <a:t> program</a:t>
            </a:r>
            <a:endParaRPr dirty="0">
              <a:solidFill>
                <a:srgbClr val="1C6274"/>
              </a:solidFill>
            </a:endParaRPr>
          </a:p>
          <a:p>
            <a:pPr marL="457200" lvl="0" indent="-342900" algn="l" rtl="0">
              <a:spcBef>
                <a:spcPts val="0"/>
              </a:spcBef>
              <a:spcAft>
                <a:spcPts val="0"/>
              </a:spcAft>
              <a:buSzPts val="1800"/>
              <a:buChar char="-"/>
            </a:pPr>
            <a:r>
              <a:rPr lang="en" dirty="0">
                <a:solidFill>
                  <a:srgbClr val="1C6274"/>
                </a:solidFill>
              </a:rPr>
              <a:t>Hospital, Medical, Prescription coverage</a:t>
            </a:r>
            <a:endParaRPr dirty="0">
              <a:solidFill>
                <a:srgbClr val="1C6274"/>
              </a:solidFill>
            </a:endParaRPr>
          </a:p>
          <a:p>
            <a:pPr marL="0" lvl="0" indent="0" algn="l" rtl="0">
              <a:spcBef>
                <a:spcPts val="1600"/>
              </a:spcBef>
              <a:spcAft>
                <a:spcPts val="1600"/>
              </a:spcAft>
              <a:buNone/>
            </a:pPr>
            <a:r>
              <a:rPr lang="en" dirty="0">
                <a:solidFill>
                  <a:srgbClr val="1C6274"/>
                </a:solidFill>
              </a:rPr>
              <a:t>Each state has its own rules about who’s eligible and what Medicaid covers. </a:t>
            </a:r>
            <a:endParaRPr dirty="0">
              <a:solidFill>
                <a:srgbClr val="1C6274"/>
              </a:solidFill>
            </a:endParaRPr>
          </a:p>
        </p:txBody>
      </p:sp>
      <p:sp>
        <p:nvSpPr>
          <p:cNvPr id="258" name="Google Shape;258;p40"/>
          <p:cNvSpPr txBox="1">
            <a:spLocks noGrp="1"/>
          </p:cNvSpPr>
          <p:nvPr>
            <p:ph type="subTitle" idx="4294967295"/>
          </p:nvPr>
        </p:nvSpPr>
        <p:spPr>
          <a:xfrm>
            <a:off x="774375" y="3644425"/>
            <a:ext cx="4106700" cy="13128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1C6274"/>
                </a:solidFill>
              </a:rPr>
              <a:t>Some people qualify for both Medicare and Medicaid! </a:t>
            </a:r>
            <a:endParaRPr>
              <a:solidFill>
                <a:srgbClr val="1C6274"/>
              </a:solidFill>
            </a:endParaRPr>
          </a:p>
        </p:txBody>
      </p:sp>
      <p:pic>
        <p:nvPicPr>
          <p:cNvPr id="259" name="Google Shape;259;p40"/>
          <p:cNvPicPr preferRelativeResize="0"/>
          <p:nvPr/>
        </p:nvPicPr>
        <p:blipFill>
          <a:blip r:embed="rId7">
            <a:alphaModFix/>
          </a:blip>
          <a:stretch>
            <a:fillRect/>
          </a:stretch>
        </p:blipFill>
        <p:spPr>
          <a:xfrm>
            <a:off x="80175" y="3644425"/>
            <a:ext cx="1312800" cy="1312800"/>
          </a:xfrm>
          <a:prstGeom prst="rect">
            <a:avLst/>
          </a:prstGeom>
          <a:noFill/>
          <a:ln>
            <a:noFill/>
          </a:ln>
        </p:spPr>
      </p:pic>
      <p:pic>
        <p:nvPicPr>
          <p:cNvPr id="260" name="Google Shape;260;p40"/>
          <p:cNvPicPr preferRelativeResize="0"/>
          <p:nvPr/>
        </p:nvPicPr>
        <p:blipFill>
          <a:blip r:embed="rId8">
            <a:alphaModFix/>
          </a:blip>
          <a:stretch>
            <a:fillRect/>
          </a:stretch>
        </p:blipFill>
        <p:spPr>
          <a:xfrm>
            <a:off x="335425" y="146398"/>
            <a:ext cx="1156220" cy="1156200"/>
          </a:xfrm>
          <a:prstGeom prst="rect">
            <a:avLst/>
          </a:prstGeom>
          <a:noFill/>
          <a:ln>
            <a:noFill/>
          </a:ln>
        </p:spPr>
      </p:pic>
      <p:pic>
        <p:nvPicPr>
          <p:cNvPr id="2" name="Slide 5">
            <a:hlinkClick r:id="" action="ppaction://media"/>
            <a:extLst>
              <a:ext uri="{FF2B5EF4-FFF2-40B4-BE49-F238E27FC236}">
                <a16:creationId xmlns:a16="http://schemas.microsoft.com/office/drawing/2014/main" id="{C9D7131F-370F-5E7E-6F41-BEF5F56BCE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42653" y="181681"/>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7"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1100425" y="111282"/>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a:t>WhAT IS mEDICARE? </a:t>
            </a:r>
            <a:endParaRPr sz="3400"/>
          </a:p>
        </p:txBody>
      </p:sp>
      <p:pic>
        <p:nvPicPr>
          <p:cNvPr id="266" name="Google Shape;266;p41"/>
          <p:cNvPicPr preferRelativeResize="0"/>
          <p:nvPr/>
        </p:nvPicPr>
        <p:blipFill>
          <a:blip r:embed="rId5">
            <a:alphaModFix/>
          </a:blip>
          <a:stretch>
            <a:fillRect/>
          </a:stretch>
        </p:blipFill>
        <p:spPr>
          <a:xfrm>
            <a:off x="6341125" y="1090338"/>
            <a:ext cx="496500" cy="496500"/>
          </a:xfrm>
          <a:prstGeom prst="rect">
            <a:avLst/>
          </a:prstGeom>
          <a:noFill/>
          <a:ln>
            <a:noFill/>
          </a:ln>
        </p:spPr>
      </p:pic>
      <p:pic>
        <p:nvPicPr>
          <p:cNvPr id="267" name="Google Shape;267;p41"/>
          <p:cNvPicPr preferRelativeResize="0"/>
          <p:nvPr/>
        </p:nvPicPr>
        <p:blipFill>
          <a:blip r:embed="rId6">
            <a:alphaModFix/>
          </a:blip>
          <a:stretch>
            <a:fillRect/>
          </a:stretch>
        </p:blipFill>
        <p:spPr>
          <a:xfrm>
            <a:off x="605125" y="834325"/>
            <a:ext cx="1008525" cy="1008525"/>
          </a:xfrm>
          <a:prstGeom prst="rect">
            <a:avLst/>
          </a:prstGeom>
          <a:noFill/>
          <a:ln>
            <a:noFill/>
          </a:ln>
        </p:spPr>
      </p:pic>
      <p:sp>
        <p:nvSpPr>
          <p:cNvPr id="268" name="Google Shape;268;p41"/>
          <p:cNvSpPr txBox="1">
            <a:spLocks noGrp="1"/>
          </p:cNvSpPr>
          <p:nvPr>
            <p:ph type="subTitle" idx="4294967295"/>
          </p:nvPr>
        </p:nvSpPr>
        <p:spPr>
          <a:xfrm>
            <a:off x="1620900" y="724088"/>
            <a:ext cx="7442700" cy="4965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3F3F3"/>
                </a:solidFill>
              </a:rPr>
              <a:t>Medicare:</a:t>
            </a:r>
            <a:endParaRPr b="1" u="sng">
              <a:solidFill>
                <a:srgbClr val="F3F3F3"/>
              </a:solidFill>
            </a:endParaRPr>
          </a:p>
          <a:p>
            <a:pPr marL="0" lvl="0" indent="0" algn="l" rtl="0">
              <a:spcBef>
                <a:spcPts val="1600"/>
              </a:spcBef>
              <a:spcAft>
                <a:spcPts val="1600"/>
              </a:spcAft>
              <a:buNone/>
            </a:pPr>
            <a:r>
              <a:rPr lang="en" u="sng">
                <a:solidFill>
                  <a:srgbClr val="FF0000"/>
                </a:solidFill>
              </a:rPr>
              <a:t>F</a:t>
            </a:r>
            <a:r>
              <a:rPr lang="en" sz="1800" u="sng">
                <a:solidFill>
                  <a:srgbClr val="FF0000"/>
                </a:solidFill>
              </a:rPr>
              <a:t>ederal-run</a:t>
            </a:r>
            <a:r>
              <a:rPr lang="en" sz="1800">
                <a:solidFill>
                  <a:srgbClr val="FF0000"/>
                </a:solidFill>
              </a:rPr>
              <a:t> </a:t>
            </a:r>
            <a:r>
              <a:rPr lang="en" sz="1800" b="1">
                <a:solidFill>
                  <a:schemeClr val="lt1"/>
                </a:solidFill>
              </a:rPr>
              <a:t>health</a:t>
            </a:r>
            <a:r>
              <a:rPr lang="en" sz="1800" b="1">
                <a:solidFill>
                  <a:srgbClr val="F3F3F3"/>
                </a:solidFill>
              </a:rPr>
              <a:t> insurance</a:t>
            </a:r>
            <a:r>
              <a:rPr lang="en">
                <a:solidFill>
                  <a:srgbClr val="F3F3F3"/>
                </a:solidFill>
              </a:rPr>
              <a:t> for</a:t>
            </a:r>
            <a:r>
              <a:rPr lang="en" sz="1800">
                <a:solidFill>
                  <a:srgbClr val="F3F3F3"/>
                </a:solidFill>
              </a:rPr>
              <a:t> people age </a:t>
            </a:r>
            <a:r>
              <a:rPr lang="en" sz="1800">
                <a:solidFill>
                  <a:srgbClr val="FF0000"/>
                </a:solidFill>
              </a:rPr>
              <a:t>_____</a:t>
            </a:r>
            <a:r>
              <a:rPr lang="en" sz="1800">
                <a:solidFill>
                  <a:srgbClr val="F3F3F3"/>
                </a:solidFill>
              </a:rPr>
              <a:t> and older!</a:t>
            </a:r>
            <a:endParaRPr sz="1800">
              <a:solidFill>
                <a:srgbClr val="F3F3F3"/>
              </a:solidFill>
            </a:endParaRPr>
          </a:p>
        </p:txBody>
      </p:sp>
      <p:pic>
        <p:nvPicPr>
          <p:cNvPr id="269" name="Google Shape;269;p41"/>
          <p:cNvPicPr preferRelativeResize="0"/>
          <p:nvPr/>
        </p:nvPicPr>
        <p:blipFill>
          <a:blip r:embed="rId7">
            <a:alphaModFix/>
          </a:blip>
          <a:stretch>
            <a:fillRect/>
          </a:stretch>
        </p:blipFill>
        <p:spPr>
          <a:xfrm>
            <a:off x="8135475" y="111287"/>
            <a:ext cx="1008525" cy="1008525"/>
          </a:xfrm>
          <a:prstGeom prst="rect">
            <a:avLst/>
          </a:prstGeom>
          <a:noFill/>
          <a:ln>
            <a:noFill/>
          </a:ln>
        </p:spPr>
      </p:pic>
      <p:pic>
        <p:nvPicPr>
          <p:cNvPr id="270" name="Google Shape;270;p41"/>
          <p:cNvPicPr preferRelativeResize="0"/>
          <p:nvPr/>
        </p:nvPicPr>
        <p:blipFill>
          <a:blip r:embed="rId8">
            <a:alphaModFix/>
          </a:blip>
          <a:stretch>
            <a:fillRect/>
          </a:stretch>
        </p:blipFill>
        <p:spPr>
          <a:xfrm>
            <a:off x="2872362" y="3039350"/>
            <a:ext cx="1195350" cy="1195350"/>
          </a:xfrm>
          <a:prstGeom prst="rect">
            <a:avLst/>
          </a:prstGeom>
          <a:noFill/>
          <a:ln>
            <a:noFill/>
          </a:ln>
        </p:spPr>
      </p:pic>
      <p:sp>
        <p:nvSpPr>
          <p:cNvPr id="271" name="Google Shape;271;p41"/>
          <p:cNvSpPr txBox="1">
            <a:spLocks noGrp="1"/>
          </p:cNvSpPr>
          <p:nvPr>
            <p:ph type="subTitle" idx="4294967295"/>
          </p:nvPr>
        </p:nvSpPr>
        <p:spPr>
          <a:xfrm>
            <a:off x="1463800" y="2263475"/>
            <a:ext cx="6755400" cy="496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3F3F3"/>
                </a:solidFill>
              </a:rPr>
              <a:t>People younger than 65 can qualify for Medicare. </a:t>
            </a:r>
            <a:endParaRPr>
              <a:solidFill>
                <a:srgbClr val="F3F3F3"/>
              </a:solidFill>
            </a:endParaRPr>
          </a:p>
          <a:p>
            <a:pPr marL="0" lvl="0" indent="0" algn="ctr" rtl="0">
              <a:spcBef>
                <a:spcPts val="1600"/>
              </a:spcBef>
              <a:spcAft>
                <a:spcPts val="1600"/>
              </a:spcAft>
              <a:buNone/>
            </a:pPr>
            <a:endParaRPr>
              <a:solidFill>
                <a:srgbClr val="F3F3F3"/>
              </a:solidFill>
            </a:endParaRPr>
          </a:p>
        </p:txBody>
      </p:sp>
      <p:sp>
        <p:nvSpPr>
          <p:cNvPr id="272" name="Google Shape;272;p41"/>
          <p:cNvSpPr txBox="1">
            <a:spLocks noGrp="1"/>
          </p:cNvSpPr>
          <p:nvPr>
            <p:ph type="title"/>
          </p:nvPr>
        </p:nvSpPr>
        <p:spPr>
          <a:xfrm>
            <a:off x="4272700" y="1706938"/>
            <a:ext cx="1137600" cy="49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i="1"/>
              <a:t>exception</a:t>
            </a:r>
            <a:endParaRPr sz="1900" i="1"/>
          </a:p>
        </p:txBody>
      </p:sp>
      <p:pic>
        <p:nvPicPr>
          <p:cNvPr id="273" name="Google Shape;273;p41"/>
          <p:cNvPicPr preferRelativeResize="0"/>
          <p:nvPr/>
        </p:nvPicPr>
        <p:blipFill>
          <a:blip r:embed="rId9">
            <a:alphaModFix/>
          </a:blip>
          <a:stretch>
            <a:fillRect/>
          </a:stretch>
        </p:blipFill>
        <p:spPr>
          <a:xfrm>
            <a:off x="3486233" y="1603637"/>
            <a:ext cx="703124" cy="703124"/>
          </a:xfrm>
          <a:prstGeom prst="rect">
            <a:avLst/>
          </a:prstGeom>
          <a:noFill/>
          <a:ln>
            <a:noFill/>
          </a:ln>
        </p:spPr>
      </p:pic>
      <p:pic>
        <p:nvPicPr>
          <p:cNvPr id="274" name="Google Shape;274;p41"/>
          <p:cNvPicPr preferRelativeResize="0"/>
          <p:nvPr/>
        </p:nvPicPr>
        <p:blipFill>
          <a:blip r:embed="rId9">
            <a:alphaModFix/>
          </a:blip>
          <a:stretch>
            <a:fillRect/>
          </a:stretch>
        </p:blipFill>
        <p:spPr>
          <a:xfrm>
            <a:off x="5410308" y="1603625"/>
            <a:ext cx="703124" cy="703124"/>
          </a:xfrm>
          <a:prstGeom prst="rect">
            <a:avLst/>
          </a:prstGeom>
          <a:noFill/>
          <a:ln>
            <a:noFill/>
          </a:ln>
        </p:spPr>
      </p:pic>
      <p:pic>
        <p:nvPicPr>
          <p:cNvPr id="275" name="Google Shape;275;p41"/>
          <p:cNvPicPr preferRelativeResize="0"/>
          <p:nvPr/>
        </p:nvPicPr>
        <p:blipFill>
          <a:blip r:embed="rId10">
            <a:alphaModFix/>
          </a:blip>
          <a:stretch>
            <a:fillRect/>
          </a:stretch>
        </p:blipFill>
        <p:spPr>
          <a:xfrm rot="1792151">
            <a:off x="1964875" y="2997575"/>
            <a:ext cx="972550" cy="972550"/>
          </a:xfrm>
          <a:prstGeom prst="rect">
            <a:avLst/>
          </a:prstGeom>
          <a:noFill/>
          <a:ln>
            <a:noFill/>
          </a:ln>
        </p:spPr>
      </p:pic>
      <p:pic>
        <p:nvPicPr>
          <p:cNvPr id="276" name="Google Shape;276;p41"/>
          <p:cNvPicPr preferRelativeResize="0"/>
          <p:nvPr/>
        </p:nvPicPr>
        <p:blipFill>
          <a:blip r:embed="rId11">
            <a:alphaModFix/>
          </a:blip>
          <a:stretch>
            <a:fillRect/>
          </a:stretch>
        </p:blipFill>
        <p:spPr>
          <a:xfrm>
            <a:off x="4668375" y="3039375"/>
            <a:ext cx="1195350" cy="1195350"/>
          </a:xfrm>
          <a:prstGeom prst="rect">
            <a:avLst/>
          </a:prstGeom>
          <a:noFill/>
          <a:ln>
            <a:noFill/>
          </a:ln>
        </p:spPr>
      </p:pic>
      <p:pic>
        <p:nvPicPr>
          <p:cNvPr id="277" name="Google Shape;277;p41"/>
          <p:cNvPicPr preferRelativeResize="0"/>
          <p:nvPr/>
        </p:nvPicPr>
        <p:blipFill>
          <a:blip r:embed="rId12">
            <a:alphaModFix/>
          </a:blip>
          <a:stretch>
            <a:fillRect/>
          </a:stretch>
        </p:blipFill>
        <p:spPr>
          <a:xfrm>
            <a:off x="7372575" y="3132787"/>
            <a:ext cx="1008525" cy="1008525"/>
          </a:xfrm>
          <a:prstGeom prst="rect">
            <a:avLst/>
          </a:prstGeom>
          <a:noFill/>
          <a:ln>
            <a:noFill/>
          </a:ln>
        </p:spPr>
      </p:pic>
      <p:sp>
        <p:nvSpPr>
          <p:cNvPr id="278" name="Google Shape;278;p41"/>
          <p:cNvSpPr txBox="1">
            <a:spLocks noGrp="1"/>
          </p:cNvSpPr>
          <p:nvPr>
            <p:ph type="subTitle" idx="4294967295"/>
          </p:nvPr>
        </p:nvSpPr>
        <p:spPr>
          <a:xfrm>
            <a:off x="4067700" y="4313175"/>
            <a:ext cx="2503500" cy="496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400">
                <a:solidFill>
                  <a:srgbClr val="F3F3F3"/>
                </a:solidFill>
              </a:rPr>
              <a:t>Permanent Kidney Failure</a:t>
            </a:r>
            <a:endParaRPr sz="1400">
              <a:solidFill>
                <a:srgbClr val="F3F3F3"/>
              </a:solidFill>
            </a:endParaRPr>
          </a:p>
        </p:txBody>
      </p:sp>
      <p:pic>
        <p:nvPicPr>
          <p:cNvPr id="279" name="Google Shape;279;p41"/>
          <p:cNvPicPr preferRelativeResize="0"/>
          <p:nvPr/>
        </p:nvPicPr>
        <p:blipFill>
          <a:blip r:embed="rId13">
            <a:alphaModFix/>
          </a:blip>
          <a:stretch>
            <a:fillRect/>
          </a:stretch>
        </p:blipFill>
        <p:spPr>
          <a:xfrm>
            <a:off x="5259225" y="149375"/>
            <a:ext cx="496500" cy="496500"/>
          </a:xfrm>
          <a:prstGeom prst="rect">
            <a:avLst/>
          </a:prstGeom>
          <a:noFill/>
          <a:ln>
            <a:noFill/>
          </a:ln>
        </p:spPr>
      </p:pic>
      <p:sp>
        <p:nvSpPr>
          <p:cNvPr id="280" name="Google Shape;280;p41"/>
          <p:cNvSpPr txBox="1">
            <a:spLocks noGrp="1"/>
          </p:cNvSpPr>
          <p:nvPr>
            <p:ph type="subTitle" idx="4294967295"/>
          </p:nvPr>
        </p:nvSpPr>
        <p:spPr>
          <a:xfrm>
            <a:off x="6434913" y="4234725"/>
            <a:ext cx="2777100" cy="496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400">
                <a:solidFill>
                  <a:srgbClr val="F3F3F3"/>
                </a:solidFill>
              </a:rPr>
              <a:t>Amyotrophic Lateral Sclerosis (ALS)</a:t>
            </a:r>
            <a:endParaRPr sz="1400">
              <a:solidFill>
                <a:srgbClr val="F3F3F3"/>
              </a:solidFill>
            </a:endParaRPr>
          </a:p>
        </p:txBody>
      </p:sp>
      <p:pic>
        <p:nvPicPr>
          <p:cNvPr id="2" name="Slide 6">
            <a:hlinkClick r:id="" action="ppaction://media"/>
            <a:extLst>
              <a:ext uri="{FF2B5EF4-FFF2-40B4-BE49-F238E27FC236}">
                <a16:creationId xmlns:a16="http://schemas.microsoft.com/office/drawing/2014/main" id="{BFD2B16A-5FA8-3C4E-A9B1-AA935D9FE33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05153" y="4090458"/>
            <a:ext cx="730250" cy="7302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471625" y="222450"/>
            <a:ext cx="8453700" cy="2393700"/>
          </a:xfrm>
          <a:prstGeom prst="rect">
            <a:avLst/>
          </a:prstGeom>
        </p:spPr>
        <p:txBody>
          <a:bodyPr spcFirstLastPara="1" wrap="square" lIns="91425" tIns="91425" rIns="91425" bIns="91425" anchor="t" anchorCtr="0">
            <a:noAutofit/>
          </a:bodyPr>
          <a:lstStyle/>
          <a:p>
            <a:pPr marL="1828800" lvl="0" indent="0" algn="l" rtl="0">
              <a:spcBef>
                <a:spcPts val="0"/>
              </a:spcBef>
              <a:spcAft>
                <a:spcPts val="0"/>
              </a:spcAft>
              <a:buNone/>
            </a:pPr>
            <a:r>
              <a:rPr lang="en" sz="4500" b="1">
                <a:latin typeface="Oxygen"/>
                <a:ea typeface="Oxygen"/>
                <a:cs typeface="Oxygen"/>
                <a:sym typeface="Oxygen"/>
              </a:rPr>
              <a:t>Medicare = 4 Parts</a:t>
            </a:r>
            <a:endParaRPr sz="4500" b="1" u="sng">
              <a:latin typeface="Oxygen"/>
              <a:ea typeface="Oxygen"/>
              <a:cs typeface="Oxygen"/>
              <a:sym typeface="Oxygen"/>
            </a:endParaRPr>
          </a:p>
          <a:p>
            <a:pPr marL="0" lvl="0" indent="0" algn="l" rtl="0">
              <a:spcBef>
                <a:spcPts val="0"/>
              </a:spcBef>
              <a:spcAft>
                <a:spcPts val="0"/>
              </a:spcAft>
              <a:buNone/>
            </a:pPr>
            <a:endParaRPr sz="4500" b="1" u="sng">
              <a:latin typeface="Oxygen"/>
              <a:ea typeface="Oxygen"/>
              <a:cs typeface="Oxygen"/>
              <a:sym typeface="Oxygen"/>
            </a:endParaRPr>
          </a:p>
        </p:txBody>
      </p:sp>
      <p:sp>
        <p:nvSpPr>
          <p:cNvPr id="286" name="Google Shape;286;p42"/>
          <p:cNvSpPr/>
          <p:nvPr/>
        </p:nvSpPr>
        <p:spPr>
          <a:xfrm>
            <a:off x="661250" y="22438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2"/>
          <p:cNvSpPr txBox="1">
            <a:spLocks noGrp="1"/>
          </p:cNvSpPr>
          <p:nvPr>
            <p:ph type="title"/>
          </p:nvPr>
        </p:nvSpPr>
        <p:spPr>
          <a:xfrm>
            <a:off x="561950" y="23247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sp>
        <p:nvSpPr>
          <p:cNvPr id="288" name="Google Shape;288;p42"/>
          <p:cNvSpPr/>
          <p:nvPr/>
        </p:nvSpPr>
        <p:spPr>
          <a:xfrm>
            <a:off x="4924338" y="22438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2"/>
          <p:cNvSpPr txBox="1">
            <a:spLocks noGrp="1"/>
          </p:cNvSpPr>
          <p:nvPr>
            <p:ph type="title"/>
          </p:nvPr>
        </p:nvSpPr>
        <p:spPr>
          <a:xfrm>
            <a:off x="4825025" y="23247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sp>
        <p:nvSpPr>
          <p:cNvPr id="290" name="Google Shape;290;p42"/>
          <p:cNvSpPr/>
          <p:nvPr/>
        </p:nvSpPr>
        <p:spPr>
          <a:xfrm>
            <a:off x="2795938" y="22438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txBox="1">
            <a:spLocks noGrp="1"/>
          </p:cNvSpPr>
          <p:nvPr>
            <p:ph type="title"/>
          </p:nvPr>
        </p:nvSpPr>
        <p:spPr>
          <a:xfrm>
            <a:off x="2743138" y="23247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sp>
        <p:nvSpPr>
          <p:cNvPr id="292" name="Google Shape;292;p42"/>
          <p:cNvSpPr/>
          <p:nvPr/>
        </p:nvSpPr>
        <p:spPr>
          <a:xfrm>
            <a:off x="7152025" y="22438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2"/>
          <p:cNvSpPr txBox="1">
            <a:spLocks noGrp="1"/>
          </p:cNvSpPr>
          <p:nvPr>
            <p:ph type="title"/>
          </p:nvPr>
        </p:nvSpPr>
        <p:spPr>
          <a:xfrm>
            <a:off x="7052725" y="23247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pic>
        <p:nvPicPr>
          <p:cNvPr id="294" name="Google Shape;294;p42"/>
          <p:cNvPicPr preferRelativeResize="0"/>
          <p:nvPr/>
        </p:nvPicPr>
        <p:blipFill>
          <a:blip r:embed="rId5">
            <a:alphaModFix/>
          </a:blip>
          <a:stretch>
            <a:fillRect/>
          </a:stretch>
        </p:blipFill>
        <p:spPr>
          <a:xfrm>
            <a:off x="1346538" y="2813575"/>
            <a:ext cx="492724" cy="492724"/>
          </a:xfrm>
          <a:prstGeom prst="rect">
            <a:avLst/>
          </a:prstGeom>
          <a:noFill/>
          <a:ln>
            <a:noFill/>
          </a:ln>
        </p:spPr>
      </p:pic>
      <p:pic>
        <p:nvPicPr>
          <p:cNvPr id="295" name="Google Shape;295;p42"/>
          <p:cNvPicPr preferRelativeResize="0"/>
          <p:nvPr/>
        </p:nvPicPr>
        <p:blipFill>
          <a:blip r:embed="rId6">
            <a:alphaModFix/>
          </a:blip>
          <a:stretch>
            <a:fillRect/>
          </a:stretch>
        </p:blipFill>
        <p:spPr>
          <a:xfrm>
            <a:off x="3478087" y="2813587"/>
            <a:ext cx="492700" cy="492700"/>
          </a:xfrm>
          <a:prstGeom prst="rect">
            <a:avLst/>
          </a:prstGeom>
          <a:noFill/>
          <a:ln>
            <a:noFill/>
          </a:ln>
        </p:spPr>
      </p:pic>
      <p:pic>
        <p:nvPicPr>
          <p:cNvPr id="296" name="Google Shape;296;p42"/>
          <p:cNvPicPr preferRelativeResize="0"/>
          <p:nvPr/>
        </p:nvPicPr>
        <p:blipFill>
          <a:blip r:embed="rId7">
            <a:alphaModFix/>
          </a:blip>
          <a:stretch>
            <a:fillRect/>
          </a:stretch>
        </p:blipFill>
        <p:spPr>
          <a:xfrm>
            <a:off x="5609640" y="2813585"/>
            <a:ext cx="492700" cy="492700"/>
          </a:xfrm>
          <a:prstGeom prst="rect">
            <a:avLst/>
          </a:prstGeom>
          <a:noFill/>
          <a:ln>
            <a:noFill/>
          </a:ln>
        </p:spPr>
      </p:pic>
      <p:pic>
        <p:nvPicPr>
          <p:cNvPr id="297" name="Google Shape;297;p42"/>
          <p:cNvPicPr preferRelativeResize="0"/>
          <p:nvPr/>
        </p:nvPicPr>
        <p:blipFill>
          <a:blip r:embed="rId8">
            <a:alphaModFix/>
          </a:blip>
          <a:stretch>
            <a:fillRect/>
          </a:stretch>
        </p:blipFill>
        <p:spPr>
          <a:xfrm>
            <a:off x="7787198" y="2763445"/>
            <a:ext cx="492700" cy="492731"/>
          </a:xfrm>
          <a:prstGeom prst="rect">
            <a:avLst/>
          </a:prstGeom>
          <a:noFill/>
          <a:ln>
            <a:noFill/>
          </a:ln>
        </p:spPr>
      </p:pic>
      <p:pic>
        <p:nvPicPr>
          <p:cNvPr id="298" name="Google Shape;298;p42"/>
          <p:cNvPicPr preferRelativeResize="0"/>
          <p:nvPr/>
        </p:nvPicPr>
        <p:blipFill>
          <a:blip r:embed="rId9">
            <a:alphaModFix/>
          </a:blip>
          <a:stretch>
            <a:fillRect/>
          </a:stretch>
        </p:blipFill>
        <p:spPr>
          <a:xfrm>
            <a:off x="561944" y="2112369"/>
            <a:ext cx="374374" cy="374374"/>
          </a:xfrm>
          <a:prstGeom prst="rect">
            <a:avLst/>
          </a:prstGeom>
          <a:noFill/>
          <a:ln>
            <a:noFill/>
          </a:ln>
        </p:spPr>
      </p:pic>
      <p:pic>
        <p:nvPicPr>
          <p:cNvPr id="299" name="Google Shape;299;p42"/>
          <p:cNvPicPr preferRelativeResize="0"/>
          <p:nvPr/>
        </p:nvPicPr>
        <p:blipFill>
          <a:blip r:embed="rId9">
            <a:alphaModFix/>
          </a:blip>
          <a:stretch>
            <a:fillRect/>
          </a:stretch>
        </p:blipFill>
        <p:spPr>
          <a:xfrm>
            <a:off x="2693481" y="2112369"/>
            <a:ext cx="374374" cy="374374"/>
          </a:xfrm>
          <a:prstGeom prst="rect">
            <a:avLst/>
          </a:prstGeom>
          <a:noFill/>
          <a:ln>
            <a:noFill/>
          </a:ln>
        </p:spPr>
      </p:pic>
      <p:sp>
        <p:nvSpPr>
          <p:cNvPr id="300" name="Google Shape;300;p42"/>
          <p:cNvSpPr txBox="1">
            <a:spLocks noGrp="1"/>
          </p:cNvSpPr>
          <p:nvPr>
            <p:ph type="subTitle" idx="4294967295"/>
          </p:nvPr>
        </p:nvSpPr>
        <p:spPr>
          <a:xfrm>
            <a:off x="820850" y="3548425"/>
            <a:ext cx="27195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1C6274"/>
                </a:solidFill>
              </a:rPr>
              <a:t>= “Original Medicare”</a:t>
            </a:r>
            <a:endParaRPr sz="1800">
              <a:solidFill>
                <a:srgbClr val="1C6274"/>
              </a:solidFill>
            </a:endParaRPr>
          </a:p>
        </p:txBody>
      </p:sp>
      <p:pic>
        <p:nvPicPr>
          <p:cNvPr id="301" name="Google Shape;301;p42"/>
          <p:cNvPicPr preferRelativeResize="0"/>
          <p:nvPr/>
        </p:nvPicPr>
        <p:blipFill>
          <a:blip r:embed="rId9">
            <a:alphaModFix/>
          </a:blip>
          <a:stretch>
            <a:fillRect/>
          </a:stretch>
        </p:blipFill>
        <p:spPr>
          <a:xfrm>
            <a:off x="661256" y="3601794"/>
            <a:ext cx="374374" cy="374374"/>
          </a:xfrm>
          <a:prstGeom prst="rect">
            <a:avLst/>
          </a:prstGeom>
          <a:noFill/>
          <a:ln>
            <a:noFill/>
          </a:ln>
        </p:spPr>
      </p:pic>
      <p:pic>
        <p:nvPicPr>
          <p:cNvPr id="2" name="Slide 7">
            <a:hlinkClick r:id="" action="ppaction://media"/>
            <a:extLst>
              <a:ext uri="{FF2B5EF4-FFF2-40B4-BE49-F238E27FC236}">
                <a16:creationId xmlns:a16="http://schemas.microsoft.com/office/drawing/2014/main" id="{734D41E6-D22F-166F-AE5B-AC2D2218CD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5025" y="4390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31"/>
    </mc:Choice>
    <mc:Fallback xmlns="">
      <p:transition spd="slow" advTm="23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4"/>
          <p:cNvSpPr txBox="1">
            <a:spLocks noGrp="1"/>
          </p:cNvSpPr>
          <p:nvPr>
            <p:ph type="title"/>
          </p:nvPr>
        </p:nvSpPr>
        <p:spPr>
          <a:xfrm>
            <a:off x="1367125" y="193800"/>
            <a:ext cx="5685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does not pay for all healthcare costs</a:t>
            </a:r>
            <a:endParaRPr/>
          </a:p>
        </p:txBody>
      </p:sp>
      <p:pic>
        <p:nvPicPr>
          <p:cNvPr id="338" name="Google Shape;338;p44"/>
          <p:cNvPicPr preferRelativeResize="0"/>
          <p:nvPr/>
        </p:nvPicPr>
        <p:blipFill>
          <a:blip r:embed="rId5">
            <a:alphaModFix/>
          </a:blip>
          <a:stretch>
            <a:fillRect/>
          </a:stretch>
        </p:blipFill>
        <p:spPr>
          <a:xfrm>
            <a:off x="7832900" y="193812"/>
            <a:ext cx="1008525" cy="1008525"/>
          </a:xfrm>
          <a:prstGeom prst="rect">
            <a:avLst/>
          </a:prstGeom>
          <a:noFill/>
          <a:ln>
            <a:noFill/>
          </a:ln>
        </p:spPr>
      </p:pic>
      <p:sp>
        <p:nvSpPr>
          <p:cNvPr id="339" name="Google Shape;339;p44"/>
          <p:cNvSpPr txBox="1">
            <a:spLocks noGrp="1"/>
          </p:cNvSpPr>
          <p:nvPr>
            <p:ph type="subTitle" idx="4294967295"/>
          </p:nvPr>
        </p:nvSpPr>
        <p:spPr>
          <a:xfrm>
            <a:off x="1607225" y="1273300"/>
            <a:ext cx="7234200" cy="1206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6274"/>
                </a:solidFill>
              </a:rPr>
              <a:t>Medicare </a:t>
            </a:r>
            <a:r>
              <a:rPr lang="en" b="1">
                <a:solidFill>
                  <a:srgbClr val="1C6274"/>
                </a:solidFill>
              </a:rPr>
              <a:t>helps</a:t>
            </a:r>
            <a:r>
              <a:rPr lang="en">
                <a:solidFill>
                  <a:srgbClr val="1C6274"/>
                </a:solidFill>
              </a:rPr>
              <a:t> pay for healthcare</a:t>
            </a:r>
            <a:endParaRPr>
              <a:solidFill>
                <a:srgbClr val="1C6274"/>
              </a:solidFill>
            </a:endParaRPr>
          </a:p>
          <a:p>
            <a:pPr marL="0" lvl="0" indent="0" algn="l" rtl="0">
              <a:spcBef>
                <a:spcPts val="1600"/>
              </a:spcBef>
              <a:spcAft>
                <a:spcPts val="1600"/>
              </a:spcAft>
              <a:buNone/>
            </a:pPr>
            <a:r>
              <a:rPr lang="en" u="sng">
                <a:solidFill>
                  <a:srgbClr val="1C6274"/>
                </a:solidFill>
              </a:rPr>
              <a:t>DOES NOT</a:t>
            </a:r>
            <a:r>
              <a:rPr lang="en">
                <a:solidFill>
                  <a:srgbClr val="1C6274"/>
                </a:solidFill>
              </a:rPr>
              <a:t> pay all medical costs or cost for most long-term care</a:t>
            </a:r>
            <a:endParaRPr sz="1800">
              <a:solidFill>
                <a:srgbClr val="1C6274"/>
              </a:solidFill>
            </a:endParaRPr>
          </a:p>
        </p:txBody>
      </p:sp>
      <p:pic>
        <p:nvPicPr>
          <p:cNvPr id="340" name="Google Shape;340;p44"/>
          <p:cNvPicPr preferRelativeResize="0"/>
          <p:nvPr/>
        </p:nvPicPr>
        <p:blipFill>
          <a:blip r:embed="rId6">
            <a:alphaModFix/>
          </a:blip>
          <a:stretch>
            <a:fillRect/>
          </a:stretch>
        </p:blipFill>
        <p:spPr>
          <a:xfrm>
            <a:off x="661250" y="1202325"/>
            <a:ext cx="1008525" cy="1008525"/>
          </a:xfrm>
          <a:prstGeom prst="rect">
            <a:avLst/>
          </a:prstGeom>
          <a:noFill/>
          <a:ln>
            <a:noFill/>
          </a:ln>
        </p:spPr>
      </p:pic>
      <p:pic>
        <p:nvPicPr>
          <p:cNvPr id="341" name="Google Shape;341;p44"/>
          <p:cNvPicPr preferRelativeResize="0"/>
          <p:nvPr/>
        </p:nvPicPr>
        <p:blipFill>
          <a:blip r:embed="rId7">
            <a:alphaModFix/>
          </a:blip>
          <a:stretch>
            <a:fillRect/>
          </a:stretch>
        </p:blipFill>
        <p:spPr>
          <a:xfrm rot="-1513535" flipH="1">
            <a:off x="7462276" y="2130900"/>
            <a:ext cx="923174" cy="923174"/>
          </a:xfrm>
          <a:prstGeom prst="rect">
            <a:avLst/>
          </a:prstGeom>
          <a:noFill/>
          <a:ln>
            <a:noFill/>
          </a:ln>
        </p:spPr>
      </p:pic>
      <p:sp>
        <p:nvSpPr>
          <p:cNvPr id="342" name="Google Shape;342;p44"/>
          <p:cNvSpPr txBox="1">
            <a:spLocks noGrp="1"/>
          </p:cNvSpPr>
          <p:nvPr>
            <p:ph type="subTitle" idx="4294967295"/>
          </p:nvPr>
        </p:nvSpPr>
        <p:spPr>
          <a:xfrm>
            <a:off x="1669775" y="2550575"/>
            <a:ext cx="61134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1C6274"/>
                </a:solidFill>
              </a:rPr>
              <a:t>You have </a:t>
            </a:r>
            <a:r>
              <a:rPr lang="en" b="1">
                <a:solidFill>
                  <a:srgbClr val="1C6274"/>
                </a:solidFill>
              </a:rPr>
              <a:t>choices</a:t>
            </a:r>
            <a:r>
              <a:rPr lang="en">
                <a:solidFill>
                  <a:srgbClr val="1C6274"/>
                </a:solidFill>
              </a:rPr>
              <a:t> for how you get Medicare coverage</a:t>
            </a:r>
            <a:endParaRPr sz="1800">
              <a:solidFill>
                <a:srgbClr val="1C6274"/>
              </a:solidFill>
            </a:endParaRPr>
          </a:p>
        </p:txBody>
      </p:sp>
      <p:pic>
        <p:nvPicPr>
          <p:cNvPr id="343" name="Google Shape;343;p44"/>
          <p:cNvPicPr preferRelativeResize="0"/>
          <p:nvPr/>
        </p:nvPicPr>
        <p:blipFill>
          <a:blip r:embed="rId8">
            <a:alphaModFix/>
          </a:blip>
          <a:stretch>
            <a:fillRect/>
          </a:stretch>
        </p:blipFill>
        <p:spPr>
          <a:xfrm>
            <a:off x="892700" y="2266950"/>
            <a:ext cx="1008525" cy="1008525"/>
          </a:xfrm>
          <a:prstGeom prst="rect">
            <a:avLst/>
          </a:prstGeom>
          <a:noFill/>
          <a:ln>
            <a:noFill/>
          </a:ln>
        </p:spPr>
      </p:pic>
      <p:sp>
        <p:nvSpPr>
          <p:cNvPr id="344" name="Google Shape;344;p44"/>
          <p:cNvSpPr/>
          <p:nvPr/>
        </p:nvSpPr>
        <p:spPr>
          <a:xfrm>
            <a:off x="661250" y="34630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4"/>
          <p:cNvSpPr txBox="1">
            <a:spLocks noGrp="1"/>
          </p:cNvSpPr>
          <p:nvPr>
            <p:ph type="title"/>
          </p:nvPr>
        </p:nvSpPr>
        <p:spPr>
          <a:xfrm>
            <a:off x="561950" y="35439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sp>
        <p:nvSpPr>
          <p:cNvPr id="346" name="Google Shape;346;p44"/>
          <p:cNvSpPr/>
          <p:nvPr/>
        </p:nvSpPr>
        <p:spPr>
          <a:xfrm>
            <a:off x="4924338" y="34630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4"/>
          <p:cNvSpPr txBox="1">
            <a:spLocks noGrp="1"/>
          </p:cNvSpPr>
          <p:nvPr>
            <p:ph type="title"/>
          </p:nvPr>
        </p:nvSpPr>
        <p:spPr>
          <a:xfrm>
            <a:off x="4825025" y="35439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sp>
        <p:nvSpPr>
          <p:cNvPr id="348" name="Google Shape;348;p44"/>
          <p:cNvSpPr/>
          <p:nvPr/>
        </p:nvSpPr>
        <p:spPr>
          <a:xfrm>
            <a:off x="2795938" y="34630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4"/>
          <p:cNvSpPr txBox="1">
            <a:spLocks noGrp="1"/>
          </p:cNvSpPr>
          <p:nvPr>
            <p:ph type="title"/>
          </p:nvPr>
        </p:nvSpPr>
        <p:spPr>
          <a:xfrm>
            <a:off x="2743138" y="35439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sp>
        <p:nvSpPr>
          <p:cNvPr id="350" name="Google Shape;350;p44"/>
          <p:cNvSpPr/>
          <p:nvPr/>
        </p:nvSpPr>
        <p:spPr>
          <a:xfrm>
            <a:off x="7152025" y="3463000"/>
            <a:ext cx="1863300" cy="1124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4"/>
          <p:cNvSpPr txBox="1">
            <a:spLocks noGrp="1"/>
          </p:cNvSpPr>
          <p:nvPr>
            <p:ph type="title"/>
          </p:nvPr>
        </p:nvSpPr>
        <p:spPr>
          <a:xfrm>
            <a:off x="7052725" y="3543975"/>
            <a:ext cx="206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 medicare PART</a:t>
            </a:r>
            <a:endParaRPr sz="2500"/>
          </a:p>
        </p:txBody>
      </p:sp>
      <p:pic>
        <p:nvPicPr>
          <p:cNvPr id="352" name="Google Shape;352;p44"/>
          <p:cNvPicPr preferRelativeResize="0"/>
          <p:nvPr/>
        </p:nvPicPr>
        <p:blipFill>
          <a:blip r:embed="rId9">
            <a:alphaModFix/>
          </a:blip>
          <a:stretch>
            <a:fillRect/>
          </a:stretch>
        </p:blipFill>
        <p:spPr>
          <a:xfrm>
            <a:off x="1346538" y="4032775"/>
            <a:ext cx="492724" cy="492724"/>
          </a:xfrm>
          <a:prstGeom prst="rect">
            <a:avLst/>
          </a:prstGeom>
          <a:noFill/>
          <a:ln>
            <a:noFill/>
          </a:ln>
        </p:spPr>
      </p:pic>
      <p:pic>
        <p:nvPicPr>
          <p:cNvPr id="353" name="Google Shape;353;p44"/>
          <p:cNvPicPr preferRelativeResize="0"/>
          <p:nvPr/>
        </p:nvPicPr>
        <p:blipFill>
          <a:blip r:embed="rId10">
            <a:alphaModFix/>
          </a:blip>
          <a:stretch>
            <a:fillRect/>
          </a:stretch>
        </p:blipFill>
        <p:spPr>
          <a:xfrm>
            <a:off x="3478087" y="4032787"/>
            <a:ext cx="492700" cy="492700"/>
          </a:xfrm>
          <a:prstGeom prst="rect">
            <a:avLst/>
          </a:prstGeom>
          <a:noFill/>
          <a:ln>
            <a:noFill/>
          </a:ln>
        </p:spPr>
      </p:pic>
      <p:pic>
        <p:nvPicPr>
          <p:cNvPr id="354" name="Google Shape;354;p44"/>
          <p:cNvPicPr preferRelativeResize="0"/>
          <p:nvPr/>
        </p:nvPicPr>
        <p:blipFill>
          <a:blip r:embed="rId11">
            <a:alphaModFix/>
          </a:blip>
          <a:stretch>
            <a:fillRect/>
          </a:stretch>
        </p:blipFill>
        <p:spPr>
          <a:xfrm>
            <a:off x="5609640" y="4032785"/>
            <a:ext cx="492700" cy="492700"/>
          </a:xfrm>
          <a:prstGeom prst="rect">
            <a:avLst/>
          </a:prstGeom>
          <a:noFill/>
          <a:ln>
            <a:noFill/>
          </a:ln>
        </p:spPr>
      </p:pic>
      <p:pic>
        <p:nvPicPr>
          <p:cNvPr id="355" name="Google Shape;355;p44"/>
          <p:cNvPicPr preferRelativeResize="0"/>
          <p:nvPr/>
        </p:nvPicPr>
        <p:blipFill>
          <a:blip r:embed="rId12">
            <a:alphaModFix/>
          </a:blip>
          <a:stretch>
            <a:fillRect/>
          </a:stretch>
        </p:blipFill>
        <p:spPr>
          <a:xfrm>
            <a:off x="7787198" y="3982645"/>
            <a:ext cx="492700" cy="492731"/>
          </a:xfrm>
          <a:prstGeom prst="rect">
            <a:avLst/>
          </a:prstGeom>
          <a:noFill/>
          <a:ln>
            <a:noFill/>
          </a:ln>
        </p:spPr>
      </p:pic>
      <p:pic>
        <p:nvPicPr>
          <p:cNvPr id="356" name="Google Shape;356;p44"/>
          <p:cNvPicPr preferRelativeResize="0"/>
          <p:nvPr/>
        </p:nvPicPr>
        <p:blipFill>
          <a:blip r:embed="rId13">
            <a:alphaModFix/>
          </a:blip>
          <a:stretch>
            <a:fillRect/>
          </a:stretch>
        </p:blipFill>
        <p:spPr>
          <a:xfrm>
            <a:off x="561944" y="3331569"/>
            <a:ext cx="374374" cy="374374"/>
          </a:xfrm>
          <a:prstGeom prst="rect">
            <a:avLst/>
          </a:prstGeom>
          <a:noFill/>
          <a:ln>
            <a:noFill/>
          </a:ln>
        </p:spPr>
      </p:pic>
      <p:pic>
        <p:nvPicPr>
          <p:cNvPr id="357" name="Google Shape;357;p44"/>
          <p:cNvPicPr preferRelativeResize="0"/>
          <p:nvPr/>
        </p:nvPicPr>
        <p:blipFill>
          <a:blip r:embed="rId13">
            <a:alphaModFix/>
          </a:blip>
          <a:stretch>
            <a:fillRect/>
          </a:stretch>
        </p:blipFill>
        <p:spPr>
          <a:xfrm>
            <a:off x="2693481" y="3331569"/>
            <a:ext cx="374374" cy="374374"/>
          </a:xfrm>
          <a:prstGeom prst="rect">
            <a:avLst/>
          </a:prstGeom>
          <a:noFill/>
          <a:ln>
            <a:noFill/>
          </a:ln>
        </p:spPr>
      </p:pic>
      <p:pic>
        <p:nvPicPr>
          <p:cNvPr id="358" name="Google Shape;358;p44"/>
          <p:cNvPicPr preferRelativeResize="0"/>
          <p:nvPr/>
        </p:nvPicPr>
        <p:blipFill>
          <a:blip r:embed="rId13">
            <a:alphaModFix/>
          </a:blip>
          <a:stretch>
            <a:fillRect/>
          </a:stretch>
        </p:blipFill>
        <p:spPr>
          <a:xfrm>
            <a:off x="5806581" y="4712744"/>
            <a:ext cx="374374" cy="374374"/>
          </a:xfrm>
          <a:prstGeom prst="rect">
            <a:avLst/>
          </a:prstGeom>
          <a:noFill/>
          <a:ln>
            <a:noFill/>
          </a:ln>
        </p:spPr>
      </p:pic>
      <p:sp>
        <p:nvSpPr>
          <p:cNvPr id="359" name="Google Shape;359;p44"/>
          <p:cNvSpPr txBox="1">
            <a:spLocks noGrp="1"/>
          </p:cNvSpPr>
          <p:nvPr>
            <p:ph type="subTitle" idx="4294967295"/>
          </p:nvPr>
        </p:nvSpPr>
        <p:spPr>
          <a:xfrm>
            <a:off x="5959950" y="4613575"/>
            <a:ext cx="27195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rgbClr val="1C6274"/>
                </a:solidFill>
              </a:rPr>
              <a:t>= Original Medicare</a:t>
            </a:r>
            <a:endParaRPr sz="1800">
              <a:solidFill>
                <a:srgbClr val="1C6274"/>
              </a:solidFill>
            </a:endParaRPr>
          </a:p>
        </p:txBody>
      </p:sp>
      <p:pic>
        <p:nvPicPr>
          <p:cNvPr id="2" name="Recorded Sound">
            <a:hlinkClick r:id="" action="ppaction://media"/>
            <a:extLst>
              <a:ext uri="{FF2B5EF4-FFF2-40B4-BE49-F238E27FC236}">
                <a16:creationId xmlns:a16="http://schemas.microsoft.com/office/drawing/2014/main" id="{3BBA6E73-0133-3D24-CCEE-BC8F72046B8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55375" y="453223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40"/>
    </mc:Choice>
    <mc:Fallback xmlns="">
      <p:transition spd="slow" advTm="26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a:spLocks noGrp="1"/>
          </p:cNvSpPr>
          <p:nvPr>
            <p:ph type="title"/>
          </p:nvPr>
        </p:nvSpPr>
        <p:spPr>
          <a:xfrm>
            <a:off x="1905300" y="7"/>
            <a:ext cx="5240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Medicare: Part a, b, c, d</a:t>
            </a:r>
            <a:endParaRPr/>
          </a:p>
        </p:txBody>
      </p:sp>
      <p:sp>
        <p:nvSpPr>
          <p:cNvPr id="307" name="Google Shape;307;p43"/>
          <p:cNvSpPr txBox="1">
            <a:spLocks noGrp="1"/>
          </p:cNvSpPr>
          <p:nvPr>
            <p:ph type="title" idx="2"/>
          </p:nvPr>
        </p:nvSpPr>
        <p:spPr>
          <a:xfrm>
            <a:off x="379500" y="3327650"/>
            <a:ext cx="14520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a:t>Part a</a:t>
            </a:r>
            <a:endParaRPr sz="3100"/>
          </a:p>
        </p:txBody>
      </p:sp>
      <p:sp>
        <p:nvSpPr>
          <p:cNvPr id="308" name="Google Shape;308;p43"/>
          <p:cNvSpPr txBox="1">
            <a:spLocks noGrp="1"/>
          </p:cNvSpPr>
          <p:nvPr>
            <p:ph type="subTitle" idx="1"/>
          </p:nvPr>
        </p:nvSpPr>
        <p:spPr>
          <a:xfrm>
            <a:off x="207450" y="748200"/>
            <a:ext cx="1796100" cy="2647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sz="1800"/>
          </a:p>
          <a:p>
            <a:pPr marL="457200" lvl="0" indent="0" algn="l" rtl="0">
              <a:spcBef>
                <a:spcPts val="0"/>
              </a:spcBef>
              <a:spcAft>
                <a:spcPts val="0"/>
              </a:spcAft>
              <a:buNone/>
            </a:pPr>
            <a:endParaRPr sz="1800"/>
          </a:p>
          <a:p>
            <a:pPr marL="0" lvl="0" indent="0" algn="l" rtl="0">
              <a:spcBef>
                <a:spcPts val="0"/>
              </a:spcBef>
              <a:spcAft>
                <a:spcPts val="0"/>
              </a:spcAft>
              <a:buNone/>
            </a:pPr>
            <a:endParaRPr sz="1800"/>
          </a:p>
          <a:p>
            <a:pPr marL="45720" lvl="0" indent="-114300" algn="l" rtl="0">
              <a:spcBef>
                <a:spcPts val="0"/>
              </a:spcBef>
              <a:spcAft>
                <a:spcPts val="0"/>
              </a:spcAft>
              <a:buSzPts val="1800"/>
              <a:buChar char="●"/>
            </a:pPr>
            <a:r>
              <a:rPr lang="en" sz="1800"/>
              <a:t>Hospital</a:t>
            </a:r>
            <a:endParaRPr sz="1800"/>
          </a:p>
          <a:p>
            <a:pPr marL="45720" lvl="0" indent="-114300" algn="l" rtl="0">
              <a:spcBef>
                <a:spcPts val="0"/>
              </a:spcBef>
              <a:spcAft>
                <a:spcPts val="0"/>
              </a:spcAft>
              <a:buSzPts val="1800"/>
              <a:buChar char="●"/>
            </a:pPr>
            <a:r>
              <a:rPr lang="en" sz="1800"/>
              <a:t>Skilled Nursing Facilities </a:t>
            </a:r>
            <a:endParaRPr sz="1800"/>
          </a:p>
          <a:p>
            <a:pPr marL="45720" lvl="0" indent="-114300" algn="l" rtl="0">
              <a:spcBef>
                <a:spcPts val="0"/>
              </a:spcBef>
              <a:spcAft>
                <a:spcPts val="0"/>
              </a:spcAft>
              <a:buSzPts val="1800"/>
              <a:buChar char="●"/>
            </a:pPr>
            <a:r>
              <a:rPr lang="en" sz="1800"/>
              <a:t>Hospice </a:t>
            </a:r>
            <a:endParaRPr sz="1800"/>
          </a:p>
          <a:p>
            <a:pPr marL="45720" lvl="0" indent="-114300" algn="l" rtl="0">
              <a:spcBef>
                <a:spcPts val="0"/>
              </a:spcBef>
              <a:spcAft>
                <a:spcPts val="0"/>
              </a:spcAft>
              <a:buSzPts val="1800"/>
              <a:buChar char="●"/>
            </a:pPr>
            <a:r>
              <a:rPr lang="en" sz="1800"/>
              <a:t>Home Health</a:t>
            </a:r>
            <a:endParaRPr sz="1800"/>
          </a:p>
        </p:txBody>
      </p:sp>
      <p:sp>
        <p:nvSpPr>
          <p:cNvPr id="309" name="Google Shape;309;p43"/>
          <p:cNvSpPr/>
          <p:nvPr/>
        </p:nvSpPr>
        <p:spPr>
          <a:xfrm>
            <a:off x="92800" y="541800"/>
            <a:ext cx="120900" cy="3708300"/>
          </a:xfrm>
          <a:prstGeom prst="leftBracket">
            <a:avLst>
              <a:gd name="adj"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sp>
        <p:nvSpPr>
          <p:cNvPr id="310" name="Google Shape;310;p43"/>
          <p:cNvSpPr/>
          <p:nvPr/>
        </p:nvSpPr>
        <p:spPr>
          <a:xfrm>
            <a:off x="2035850" y="2249250"/>
            <a:ext cx="310800" cy="355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sp>
        <p:nvSpPr>
          <p:cNvPr id="311" name="Google Shape;311;p43"/>
          <p:cNvSpPr/>
          <p:nvPr/>
        </p:nvSpPr>
        <p:spPr>
          <a:xfrm>
            <a:off x="4261200" y="2249250"/>
            <a:ext cx="310800" cy="355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sp>
        <p:nvSpPr>
          <p:cNvPr id="312" name="Google Shape;312;p43"/>
          <p:cNvSpPr/>
          <p:nvPr/>
        </p:nvSpPr>
        <p:spPr>
          <a:xfrm>
            <a:off x="6661088" y="2284050"/>
            <a:ext cx="288600" cy="285600"/>
          </a:xfrm>
          <a:prstGeom prst="mathEqual">
            <a:avLst>
              <a:gd name="adj1" fmla="val 23520"/>
              <a:gd name="adj2"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pic>
        <p:nvPicPr>
          <p:cNvPr id="313" name="Google Shape;313;p43"/>
          <p:cNvPicPr preferRelativeResize="0"/>
          <p:nvPr/>
        </p:nvPicPr>
        <p:blipFill rotWithShape="1">
          <a:blip r:embed="rId5">
            <a:alphaModFix/>
          </a:blip>
          <a:srcRect l="23978" t="51836" r="51902" b="26762"/>
          <a:stretch/>
        </p:blipFill>
        <p:spPr>
          <a:xfrm>
            <a:off x="253800" y="791213"/>
            <a:ext cx="805700" cy="773250"/>
          </a:xfrm>
          <a:prstGeom prst="rect">
            <a:avLst/>
          </a:prstGeom>
          <a:noFill/>
          <a:ln>
            <a:noFill/>
          </a:ln>
        </p:spPr>
      </p:pic>
      <p:pic>
        <p:nvPicPr>
          <p:cNvPr id="314" name="Google Shape;314;p43"/>
          <p:cNvPicPr preferRelativeResize="0"/>
          <p:nvPr/>
        </p:nvPicPr>
        <p:blipFill rotWithShape="1">
          <a:blip r:embed="rId5">
            <a:alphaModFix/>
          </a:blip>
          <a:srcRect t="21690" r="80894" b="49473"/>
          <a:stretch/>
        </p:blipFill>
        <p:spPr>
          <a:xfrm>
            <a:off x="2387647" y="748200"/>
            <a:ext cx="732424" cy="859276"/>
          </a:xfrm>
          <a:prstGeom prst="rect">
            <a:avLst/>
          </a:prstGeom>
          <a:noFill/>
          <a:ln>
            <a:noFill/>
          </a:ln>
        </p:spPr>
      </p:pic>
      <p:sp>
        <p:nvSpPr>
          <p:cNvPr id="315" name="Google Shape;315;p43"/>
          <p:cNvSpPr txBox="1">
            <a:spLocks noGrp="1"/>
          </p:cNvSpPr>
          <p:nvPr>
            <p:ph type="title" idx="2"/>
          </p:nvPr>
        </p:nvSpPr>
        <p:spPr>
          <a:xfrm>
            <a:off x="4687325" y="3327650"/>
            <a:ext cx="14520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a:t>Part d</a:t>
            </a:r>
            <a:endParaRPr sz="3100"/>
          </a:p>
        </p:txBody>
      </p:sp>
      <p:sp>
        <p:nvSpPr>
          <p:cNvPr id="316" name="Google Shape;316;p43"/>
          <p:cNvSpPr txBox="1">
            <a:spLocks noGrp="1"/>
          </p:cNvSpPr>
          <p:nvPr>
            <p:ph type="title" idx="2"/>
          </p:nvPr>
        </p:nvSpPr>
        <p:spPr>
          <a:xfrm>
            <a:off x="2514100" y="3327650"/>
            <a:ext cx="14520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a:t>Part b</a:t>
            </a:r>
            <a:endParaRPr sz="3100"/>
          </a:p>
        </p:txBody>
      </p:sp>
      <p:sp>
        <p:nvSpPr>
          <p:cNvPr id="317" name="Google Shape;317;p43"/>
          <p:cNvSpPr txBox="1">
            <a:spLocks noGrp="1"/>
          </p:cNvSpPr>
          <p:nvPr>
            <p:ph type="title" idx="2"/>
          </p:nvPr>
        </p:nvSpPr>
        <p:spPr>
          <a:xfrm>
            <a:off x="7222100" y="3327650"/>
            <a:ext cx="14520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a:t>Part c</a:t>
            </a:r>
            <a:endParaRPr sz="3100"/>
          </a:p>
        </p:txBody>
      </p:sp>
      <p:sp>
        <p:nvSpPr>
          <p:cNvPr id="318" name="Google Shape;318;p43"/>
          <p:cNvSpPr/>
          <p:nvPr/>
        </p:nvSpPr>
        <p:spPr>
          <a:xfrm rot="10800000">
            <a:off x="6454250" y="541800"/>
            <a:ext cx="120900" cy="3708300"/>
          </a:xfrm>
          <a:prstGeom prst="leftBracket">
            <a:avLst>
              <a:gd name="adj"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pic>
        <p:nvPicPr>
          <p:cNvPr id="319" name="Google Shape;319;p43"/>
          <p:cNvPicPr preferRelativeResize="0"/>
          <p:nvPr/>
        </p:nvPicPr>
        <p:blipFill>
          <a:blip r:embed="rId6">
            <a:alphaModFix/>
          </a:blip>
          <a:stretch>
            <a:fillRect/>
          </a:stretch>
        </p:blipFill>
        <p:spPr>
          <a:xfrm>
            <a:off x="1099600" y="791225"/>
            <a:ext cx="805700" cy="799500"/>
          </a:xfrm>
          <a:prstGeom prst="rect">
            <a:avLst/>
          </a:prstGeom>
          <a:noFill/>
          <a:ln>
            <a:noFill/>
          </a:ln>
        </p:spPr>
      </p:pic>
      <p:sp>
        <p:nvSpPr>
          <p:cNvPr id="320" name="Google Shape;320;p43"/>
          <p:cNvSpPr txBox="1">
            <a:spLocks noGrp="1"/>
          </p:cNvSpPr>
          <p:nvPr>
            <p:ph type="subTitle" idx="1"/>
          </p:nvPr>
        </p:nvSpPr>
        <p:spPr>
          <a:xfrm>
            <a:off x="2378950" y="748200"/>
            <a:ext cx="1796100" cy="2647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600"/>
          </a:p>
          <a:p>
            <a:pPr marL="45720" lvl="0" indent="-114300" algn="l" rtl="0">
              <a:spcBef>
                <a:spcPts val="0"/>
              </a:spcBef>
              <a:spcAft>
                <a:spcPts val="0"/>
              </a:spcAft>
              <a:buSzPts val="1800"/>
              <a:buChar char="●"/>
            </a:pPr>
            <a:r>
              <a:rPr lang="en" sz="1800"/>
              <a:t>Clinic Visits</a:t>
            </a:r>
            <a:endParaRPr sz="1800"/>
          </a:p>
          <a:p>
            <a:pPr marL="45720" lvl="0" indent="-114300" algn="l" rtl="0">
              <a:spcBef>
                <a:spcPts val="0"/>
              </a:spcBef>
              <a:spcAft>
                <a:spcPts val="0"/>
              </a:spcAft>
              <a:buSzPts val="1800"/>
              <a:buChar char="●"/>
            </a:pPr>
            <a:r>
              <a:rPr lang="en" sz="1800"/>
              <a:t>Lab Tests</a:t>
            </a:r>
            <a:endParaRPr sz="1800"/>
          </a:p>
          <a:p>
            <a:pPr marL="45720" lvl="0" indent="-114300" algn="l" rtl="0">
              <a:spcBef>
                <a:spcPts val="0"/>
              </a:spcBef>
              <a:spcAft>
                <a:spcPts val="0"/>
              </a:spcAft>
              <a:buSzPts val="1800"/>
              <a:buChar char="●"/>
            </a:pPr>
            <a:r>
              <a:rPr lang="en" sz="1800"/>
              <a:t>Surgery</a:t>
            </a:r>
            <a:endParaRPr sz="1800"/>
          </a:p>
          <a:p>
            <a:pPr marL="45720" lvl="0" indent="-114300" algn="l" rtl="0">
              <a:spcBef>
                <a:spcPts val="0"/>
              </a:spcBef>
              <a:spcAft>
                <a:spcPts val="0"/>
              </a:spcAft>
              <a:buSzPts val="1800"/>
              <a:buChar char="●"/>
            </a:pPr>
            <a:r>
              <a:rPr lang="en" sz="1800"/>
              <a:t>Medical Equipment</a:t>
            </a:r>
            <a:endParaRPr sz="1800"/>
          </a:p>
          <a:p>
            <a:pPr marL="45720" lvl="0" indent="-114300" algn="l" rtl="0">
              <a:spcBef>
                <a:spcPts val="0"/>
              </a:spcBef>
              <a:spcAft>
                <a:spcPts val="0"/>
              </a:spcAft>
              <a:buSzPts val="1800"/>
              <a:buChar char="●"/>
            </a:pPr>
            <a:r>
              <a:rPr lang="en" sz="1800"/>
              <a:t>Preventative Exams</a:t>
            </a:r>
            <a:endParaRPr sz="1800"/>
          </a:p>
        </p:txBody>
      </p:sp>
      <p:sp>
        <p:nvSpPr>
          <p:cNvPr id="321" name="Google Shape;321;p43"/>
          <p:cNvSpPr txBox="1">
            <a:spLocks noGrp="1"/>
          </p:cNvSpPr>
          <p:nvPr>
            <p:ph type="subTitle" idx="1"/>
          </p:nvPr>
        </p:nvSpPr>
        <p:spPr>
          <a:xfrm>
            <a:off x="4658149" y="748200"/>
            <a:ext cx="1862691" cy="2647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sz="2000" dirty="0"/>
          </a:p>
          <a:p>
            <a:pPr marL="457200" lvl="0" indent="0" algn="l" rtl="0">
              <a:spcBef>
                <a:spcPts val="0"/>
              </a:spcBef>
              <a:spcAft>
                <a:spcPts val="0"/>
              </a:spcAft>
              <a:buNone/>
            </a:pPr>
            <a:endParaRPr sz="2000" dirty="0"/>
          </a:p>
          <a:p>
            <a:pPr marL="457200" lvl="0" indent="0" algn="l" rtl="0">
              <a:spcBef>
                <a:spcPts val="0"/>
              </a:spcBef>
              <a:spcAft>
                <a:spcPts val="0"/>
              </a:spcAft>
              <a:buNone/>
            </a:pPr>
            <a:endParaRPr sz="2000" dirty="0"/>
          </a:p>
          <a:p>
            <a:pPr marL="0" lvl="0" indent="0" algn="l" rtl="0">
              <a:spcBef>
                <a:spcPts val="0"/>
              </a:spcBef>
              <a:spcAft>
                <a:spcPts val="0"/>
              </a:spcAft>
              <a:buNone/>
            </a:pPr>
            <a:endParaRPr sz="2000" dirty="0"/>
          </a:p>
          <a:p>
            <a:pPr marL="45720" lvl="0" indent="-127000" algn="l" rtl="0">
              <a:spcBef>
                <a:spcPts val="0"/>
              </a:spcBef>
              <a:spcAft>
                <a:spcPts val="0"/>
              </a:spcAft>
              <a:buSzPts val="2000"/>
              <a:buChar char="●"/>
            </a:pPr>
            <a:r>
              <a:rPr lang="en" sz="2000" dirty="0"/>
              <a:t>Prescriptions</a:t>
            </a:r>
            <a:endParaRPr sz="2000" dirty="0"/>
          </a:p>
          <a:p>
            <a:pPr marL="0" lvl="0" indent="0" algn="l" rtl="0">
              <a:spcBef>
                <a:spcPts val="0"/>
              </a:spcBef>
              <a:spcAft>
                <a:spcPts val="0"/>
              </a:spcAft>
              <a:buNone/>
            </a:pPr>
            <a:endParaRPr sz="2000" dirty="0"/>
          </a:p>
        </p:txBody>
      </p:sp>
      <p:pic>
        <p:nvPicPr>
          <p:cNvPr id="322" name="Google Shape;322;p43"/>
          <p:cNvPicPr preferRelativeResize="0"/>
          <p:nvPr/>
        </p:nvPicPr>
        <p:blipFill rotWithShape="1">
          <a:blip r:embed="rId7">
            <a:alphaModFix/>
          </a:blip>
          <a:srcRect l="2393" r="15913"/>
          <a:stretch/>
        </p:blipFill>
        <p:spPr>
          <a:xfrm>
            <a:off x="3079112" y="791225"/>
            <a:ext cx="503475" cy="634425"/>
          </a:xfrm>
          <a:prstGeom prst="rect">
            <a:avLst/>
          </a:prstGeom>
          <a:noFill/>
          <a:ln>
            <a:noFill/>
          </a:ln>
        </p:spPr>
      </p:pic>
      <p:pic>
        <p:nvPicPr>
          <p:cNvPr id="323" name="Google Shape;323;p43"/>
          <p:cNvPicPr preferRelativeResize="0"/>
          <p:nvPr/>
        </p:nvPicPr>
        <p:blipFill>
          <a:blip r:embed="rId8">
            <a:alphaModFix/>
          </a:blip>
          <a:stretch>
            <a:fillRect/>
          </a:stretch>
        </p:blipFill>
        <p:spPr>
          <a:xfrm>
            <a:off x="3602413" y="891488"/>
            <a:ext cx="552946" cy="572700"/>
          </a:xfrm>
          <a:prstGeom prst="rect">
            <a:avLst/>
          </a:prstGeom>
          <a:noFill/>
          <a:ln>
            <a:noFill/>
          </a:ln>
        </p:spPr>
      </p:pic>
      <p:pic>
        <p:nvPicPr>
          <p:cNvPr id="324" name="Google Shape;324;p43"/>
          <p:cNvPicPr preferRelativeResize="0"/>
          <p:nvPr/>
        </p:nvPicPr>
        <p:blipFill>
          <a:blip r:embed="rId9">
            <a:alphaModFix/>
          </a:blip>
          <a:stretch>
            <a:fillRect/>
          </a:stretch>
        </p:blipFill>
        <p:spPr>
          <a:xfrm>
            <a:off x="4687325" y="791225"/>
            <a:ext cx="1757475" cy="992300"/>
          </a:xfrm>
          <a:prstGeom prst="rect">
            <a:avLst/>
          </a:prstGeom>
          <a:noFill/>
          <a:ln>
            <a:noFill/>
          </a:ln>
        </p:spPr>
      </p:pic>
      <p:sp>
        <p:nvSpPr>
          <p:cNvPr id="325" name="Google Shape;325;p43"/>
          <p:cNvSpPr txBox="1">
            <a:spLocks noGrp="1"/>
          </p:cNvSpPr>
          <p:nvPr>
            <p:ph type="subTitle" idx="1"/>
          </p:nvPr>
        </p:nvSpPr>
        <p:spPr>
          <a:xfrm>
            <a:off x="7035625" y="748200"/>
            <a:ext cx="2038800" cy="26478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sz="1800"/>
          </a:p>
          <a:p>
            <a:pPr marL="457200" lvl="0" indent="0" algn="l" rtl="0">
              <a:spcBef>
                <a:spcPts val="0"/>
              </a:spcBef>
              <a:spcAft>
                <a:spcPts val="0"/>
              </a:spcAft>
              <a:buNone/>
            </a:pPr>
            <a:endParaRPr sz="1800"/>
          </a:p>
          <a:p>
            <a:pPr marL="457200" lvl="0" indent="0" algn="l" rtl="0">
              <a:spcBef>
                <a:spcPts val="0"/>
              </a:spcBef>
              <a:spcAft>
                <a:spcPts val="0"/>
              </a:spcAft>
              <a:buNone/>
            </a:pPr>
            <a:endParaRPr sz="1800"/>
          </a:p>
          <a:p>
            <a:pPr marL="0" lvl="0" indent="0" algn="l" rtl="0">
              <a:spcBef>
                <a:spcPts val="0"/>
              </a:spcBef>
              <a:spcAft>
                <a:spcPts val="0"/>
              </a:spcAft>
              <a:buNone/>
            </a:pPr>
            <a:endParaRPr sz="1800"/>
          </a:p>
          <a:p>
            <a:pPr marL="45720" lvl="0" indent="-114300" algn="l" rtl="0">
              <a:spcBef>
                <a:spcPts val="0"/>
              </a:spcBef>
              <a:spcAft>
                <a:spcPts val="0"/>
              </a:spcAft>
              <a:buSzPts val="1800"/>
              <a:buChar char="●"/>
            </a:pPr>
            <a:r>
              <a:rPr lang="en" sz="1800"/>
              <a:t>A + B + D</a:t>
            </a:r>
            <a:endParaRPr sz="1800"/>
          </a:p>
          <a:p>
            <a:pPr marL="45720" lvl="0" indent="-114300" algn="l" rtl="0">
              <a:spcBef>
                <a:spcPts val="0"/>
              </a:spcBef>
              <a:spcAft>
                <a:spcPts val="0"/>
              </a:spcAft>
              <a:buSzPts val="1800"/>
              <a:buChar char="●"/>
            </a:pPr>
            <a:r>
              <a:rPr lang="en" sz="1800"/>
              <a:t>Eye</a:t>
            </a:r>
            <a:endParaRPr sz="1800"/>
          </a:p>
          <a:p>
            <a:pPr marL="45720" lvl="0" indent="-114300" algn="l" rtl="0">
              <a:spcBef>
                <a:spcPts val="0"/>
              </a:spcBef>
              <a:spcAft>
                <a:spcPts val="0"/>
              </a:spcAft>
              <a:buSzPts val="1800"/>
              <a:buChar char="●"/>
            </a:pPr>
            <a:r>
              <a:rPr lang="en" sz="1800"/>
              <a:t>Dental </a:t>
            </a:r>
            <a:endParaRPr sz="1800"/>
          </a:p>
          <a:p>
            <a:pPr marL="45720" lvl="0" indent="-114300" algn="l" rtl="0">
              <a:spcBef>
                <a:spcPts val="0"/>
              </a:spcBef>
              <a:spcAft>
                <a:spcPts val="0"/>
              </a:spcAft>
              <a:buSzPts val="1800"/>
              <a:buChar char="●"/>
            </a:pPr>
            <a:r>
              <a:rPr lang="en" sz="1800"/>
              <a:t>Hearing</a:t>
            </a:r>
            <a:endParaRPr sz="1800"/>
          </a:p>
          <a:p>
            <a:pPr marL="457200" lvl="0" indent="0" algn="l" rtl="0">
              <a:spcBef>
                <a:spcPts val="0"/>
              </a:spcBef>
              <a:spcAft>
                <a:spcPts val="0"/>
              </a:spcAft>
              <a:buNone/>
            </a:pPr>
            <a:endParaRPr sz="1800"/>
          </a:p>
        </p:txBody>
      </p:sp>
      <p:pic>
        <p:nvPicPr>
          <p:cNvPr id="326" name="Google Shape;326;p43"/>
          <p:cNvPicPr preferRelativeResize="0"/>
          <p:nvPr/>
        </p:nvPicPr>
        <p:blipFill>
          <a:blip r:embed="rId8">
            <a:alphaModFix/>
          </a:blip>
          <a:stretch>
            <a:fillRect/>
          </a:stretch>
        </p:blipFill>
        <p:spPr>
          <a:xfrm>
            <a:off x="7073766" y="791225"/>
            <a:ext cx="465696" cy="482328"/>
          </a:xfrm>
          <a:prstGeom prst="rect">
            <a:avLst/>
          </a:prstGeom>
          <a:noFill/>
          <a:ln>
            <a:noFill/>
          </a:ln>
        </p:spPr>
      </p:pic>
      <p:pic>
        <p:nvPicPr>
          <p:cNvPr id="327" name="Google Shape;327;p43"/>
          <p:cNvPicPr preferRelativeResize="0"/>
          <p:nvPr/>
        </p:nvPicPr>
        <p:blipFill rotWithShape="1">
          <a:blip r:embed="rId7">
            <a:alphaModFix/>
          </a:blip>
          <a:srcRect l="2393" t="7510" r="15913"/>
          <a:stretch/>
        </p:blipFill>
        <p:spPr>
          <a:xfrm>
            <a:off x="7549525" y="784762"/>
            <a:ext cx="414644" cy="436200"/>
          </a:xfrm>
          <a:prstGeom prst="rect">
            <a:avLst/>
          </a:prstGeom>
          <a:noFill/>
          <a:ln>
            <a:noFill/>
          </a:ln>
        </p:spPr>
      </p:pic>
      <p:pic>
        <p:nvPicPr>
          <p:cNvPr id="328" name="Google Shape;328;p43"/>
          <p:cNvPicPr preferRelativeResize="0"/>
          <p:nvPr/>
        </p:nvPicPr>
        <p:blipFill>
          <a:blip r:embed="rId6">
            <a:alphaModFix/>
          </a:blip>
          <a:stretch>
            <a:fillRect/>
          </a:stretch>
        </p:blipFill>
        <p:spPr>
          <a:xfrm>
            <a:off x="8038075" y="777362"/>
            <a:ext cx="503500" cy="451003"/>
          </a:xfrm>
          <a:prstGeom prst="rect">
            <a:avLst/>
          </a:prstGeom>
          <a:noFill/>
          <a:ln>
            <a:noFill/>
          </a:ln>
        </p:spPr>
      </p:pic>
      <p:pic>
        <p:nvPicPr>
          <p:cNvPr id="329" name="Google Shape;329;p43"/>
          <p:cNvPicPr preferRelativeResize="0"/>
          <p:nvPr/>
        </p:nvPicPr>
        <p:blipFill rotWithShape="1">
          <a:blip r:embed="rId5">
            <a:alphaModFix/>
          </a:blip>
          <a:srcRect l="23978" t="51836" r="51902" b="26762"/>
          <a:stretch/>
        </p:blipFill>
        <p:spPr>
          <a:xfrm>
            <a:off x="7096413" y="1273550"/>
            <a:ext cx="503500" cy="483208"/>
          </a:xfrm>
          <a:prstGeom prst="rect">
            <a:avLst/>
          </a:prstGeom>
          <a:noFill/>
          <a:ln>
            <a:noFill/>
          </a:ln>
        </p:spPr>
      </p:pic>
      <p:pic>
        <p:nvPicPr>
          <p:cNvPr id="330" name="Google Shape;330;p43"/>
          <p:cNvPicPr preferRelativeResize="0"/>
          <p:nvPr/>
        </p:nvPicPr>
        <p:blipFill>
          <a:blip r:embed="rId10">
            <a:alphaModFix/>
          </a:blip>
          <a:stretch>
            <a:fillRect/>
          </a:stretch>
        </p:blipFill>
        <p:spPr>
          <a:xfrm>
            <a:off x="7549525" y="1294988"/>
            <a:ext cx="414650" cy="440324"/>
          </a:xfrm>
          <a:prstGeom prst="rect">
            <a:avLst/>
          </a:prstGeom>
          <a:noFill/>
          <a:ln>
            <a:noFill/>
          </a:ln>
        </p:spPr>
      </p:pic>
      <p:pic>
        <p:nvPicPr>
          <p:cNvPr id="331" name="Google Shape;331;p43"/>
          <p:cNvPicPr preferRelativeResize="0"/>
          <p:nvPr/>
        </p:nvPicPr>
        <p:blipFill rotWithShape="1">
          <a:blip r:embed="rId9">
            <a:alphaModFix/>
          </a:blip>
          <a:srcRect l="68538" b="34396"/>
          <a:stretch/>
        </p:blipFill>
        <p:spPr>
          <a:xfrm>
            <a:off x="7961875" y="1273550"/>
            <a:ext cx="552925" cy="483200"/>
          </a:xfrm>
          <a:prstGeom prst="rect">
            <a:avLst/>
          </a:prstGeom>
          <a:noFill/>
          <a:ln>
            <a:noFill/>
          </a:ln>
        </p:spPr>
      </p:pic>
      <p:pic>
        <p:nvPicPr>
          <p:cNvPr id="332" name="Google Shape;332;p43"/>
          <p:cNvPicPr preferRelativeResize="0"/>
          <p:nvPr/>
        </p:nvPicPr>
        <p:blipFill>
          <a:blip r:embed="rId11">
            <a:alphaModFix/>
          </a:blip>
          <a:stretch>
            <a:fillRect/>
          </a:stretch>
        </p:blipFill>
        <p:spPr>
          <a:xfrm>
            <a:off x="8514800" y="779350"/>
            <a:ext cx="552925" cy="992300"/>
          </a:xfrm>
          <a:prstGeom prst="rect">
            <a:avLst/>
          </a:prstGeom>
          <a:noFill/>
          <a:ln>
            <a:noFill/>
          </a:ln>
        </p:spPr>
      </p:pic>
      <p:pic>
        <p:nvPicPr>
          <p:cNvPr id="3" name="Recorded Sound">
            <a:hlinkClick r:id="" action="ppaction://media"/>
            <a:extLst>
              <a:ext uri="{FF2B5EF4-FFF2-40B4-BE49-F238E27FC236}">
                <a16:creationId xmlns:a16="http://schemas.microsoft.com/office/drawing/2014/main" id="{0444D9A5-849B-B4B8-BF00-A3C789425E8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14800" y="440786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92"/>
    </mc:Choice>
    <mc:Fallback xmlns="">
      <p:transition spd="slow" advTm="9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Insurance Consulting">
  <a:themeElements>
    <a:clrScheme name="Simple Light">
      <a:dk1>
        <a:srgbClr val="000000"/>
      </a:dk1>
      <a:lt1>
        <a:srgbClr val="FFFFFF"/>
      </a:lt1>
      <a:dk2>
        <a:srgbClr val="494F70"/>
      </a:dk2>
      <a:lt2>
        <a:srgbClr val="434343"/>
      </a:lt2>
      <a:accent1>
        <a:srgbClr val="FBA26D"/>
      </a:accent1>
      <a:accent2>
        <a:srgbClr val="F05988"/>
      </a:accent2>
      <a:accent3>
        <a:srgbClr val="55BCBD"/>
      </a:accent3>
      <a:accent4>
        <a:srgbClr val="FAE2CA"/>
      </a:accent4>
      <a:accent5>
        <a:srgbClr val="1C6274"/>
      </a:accent5>
      <a:accent6>
        <a:srgbClr val="FFFFFF"/>
      </a:accent6>
      <a:hlink>
        <a:srgbClr val="1C627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9266</Words>
  <Application>Microsoft Office PowerPoint</Application>
  <PresentationFormat>On-screen Show (16:9)</PresentationFormat>
  <Paragraphs>657</Paragraphs>
  <Slides>43</Slides>
  <Notes>43</Notes>
  <HiddenSlides>0</HiddenSlides>
  <MMClips>41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Insurance Consulting</vt:lpstr>
      <vt:lpstr>Understanding Medicare</vt:lpstr>
      <vt:lpstr>Introductions</vt:lpstr>
      <vt:lpstr>OBJECTIVES</vt:lpstr>
      <vt:lpstr>BUT FIRST… A PRE-TEST</vt:lpstr>
      <vt:lpstr>MEDICAID VS MEDICARE</vt:lpstr>
      <vt:lpstr>WhAT IS mEDICARE? </vt:lpstr>
      <vt:lpstr>Medicare = 4 Parts </vt:lpstr>
      <vt:lpstr>Medicare does not pay for all healthcare costs</vt:lpstr>
      <vt:lpstr>Medicare: Part a, b, c, d</vt:lpstr>
      <vt:lpstr>Social Security In Charge</vt:lpstr>
      <vt:lpstr>When to apply for Medicare? </vt:lpstr>
      <vt:lpstr>LATE ENROLLMENT penalties</vt:lpstr>
      <vt:lpstr>medicare part a</vt:lpstr>
      <vt:lpstr>medicare part a</vt:lpstr>
      <vt:lpstr>medicare part a</vt:lpstr>
      <vt:lpstr>Qualifying for medicare part B</vt:lpstr>
      <vt:lpstr>Qualifying for medicare part D</vt:lpstr>
      <vt:lpstr>American indian/Alaska native &amp; medicare</vt:lpstr>
      <vt:lpstr>Dual Eligible</vt:lpstr>
      <vt:lpstr>Dual Eligible: Why it is helpful?</vt:lpstr>
      <vt:lpstr>Medigap</vt:lpstr>
      <vt:lpstr>Medigap CONTINUED</vt:lpstr>
      <vt:lpstr>MEDICARE ADVANTAGE</vt:lpstr>
      <vt:lpstr>MEDICARE ADVANTAGE Plans include all of the following: </vt:lpstr>
      <vt:lpstr>Medicare Savings program (Msp) </vt:lpstr>
      <vt:lpstr>MEDICARE SAVINGS PROGRAMS</vt:lpstr>
      <vt:lpstr>When to enroll in Medicare </vt:lpstr>
      <vt:lpstr>How to enroll  </vt:lpstr>
      <vt:lpstr>The medicare card</vt:lpstr>
      <vt:lpstr>How can i compare coverage and premiums? </vt:lpstr>
      <vt:lpstr>Medicare fraud &amp; abuse</vt:lpstr>
      <vt:lpstr>Medicare fraud &amp; abuse</vt:lpstr>
      <vt:lpstr>Resources for the Patient</vt:lpstr>
      <vt:lpstr>Coverage to care (C2C)</vt:lpstr>
      <vt:lpstr>Faith-Based  Communications toolkit</vt:lpstr>
      <vt:lpstr>Myth</vt:lpstr>
      <vt:lpstr>COMMON QUESTIONS</vt:lpstr>
      <vt:lpstr>The cost of not understanding your benefits…</vt:lpstr>
      <vt:lpstr>Summarizing Medicare</vt:lpstr>
      <vt:lpstr>Please take the post-test</vt:lpstr>
      <vt:lpstr>THANKS!</vt:lpstr>
      <vt:lpstr>Citations:</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Medicare</dc:title>
  <cp:lastModifiedBy>Julian I Azzouzi</cp:lastModifiedBy>
  <cp:revision>123</cp:revision>
  <dcterms:modified xsi:type="dcterms:W3CDTF">2023-11-13T14:45:32Z</dcterms:modified>
</cp:coreProperties>
</file>